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305" r:id="rId3"/>
    <p:sldId id="306" r:id="rId4"/>
    <p:sldId id="296" r:id="rId5"/>
    <p:sldId id="311" r:id="rId6"/>
    <p:sldId id="309" r:id="rId7"/>
    <p:sldId id="300" r:id="rId8"/>
    <p:sldId id="312" r:id="rId9"/>
    <p:sldId id="313" r:id="rId10"/>
    <p:sldId id="319" r:id="rId11"/>
    <p:sldId id="314" r:id="rId12"/>
    <p:sldId id="317" r:id="rId13"/>
    <p:sldId id="318" r:id="rId14"/>
    <p:sldId id="261" r:id="rId15"/>
    <p:sldId id="323" r:id="rId16"/>
    <p:sldId id="320" r:id="rId17"/>
    <p:sldId id="321" r:id="rId18"/>
    <p:sldId id="324" r:id="rId19"/>
    <p:sldId id="325" r:id="rId20"/>
    <p:sldId id="327" r:id="rId21"/>
    <p:sldId id="328" r:id="rId22"/>
    <p:sldId id="274" r:id="rId23"/>
    <p:sldId id="299" r:id="rId24"/>
    <p:sldId id="29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9" autoAdjust="0"/>
    <p:restoredTop sz="69737" autoAdjust="0"/>
  </p:normalViewPr>
  <p:slideViewPr>
    <p:cSldViewPr>
      <p:cViewPr varScale="1">
        <p:scale>
          <a:sx n="63" d="100"/>
          <a:sy n="63" d="100"/>
        </p:scale>
        <p:origin x="-1764" y="-102"/>
      </p:cViewPr>
      <p:guideLst>
        <p:guide orient="horz" pos="2160"/>
        <p:guide pos="2880"/>
      </p:guideLst>
    </p:cSldViewPr>
  </p:slideViewPr>
  <p:notesTextViewPr>
    <p:cViewPr>
      <p:scale>
        <a:sx n="100" d="100"/>
        <a:sy n="100" d="100"/>
      </p:scale>
      <p:origin x="0" y="0"/>
    </p:cViewPr>
  </p:notesTextViewPr>
  <p:notesViewPr>
    <p:cSldViewPr>
      <p:cViewPr varScale="1">
        <p:scale>
          <a:sx n="59" d="100"/>
          <a:sy n="59" d="100"/>
        </p:scale>
        <p:origin x="-25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19D26C-C5B1-47F5-B5B9-83ADC8117787}"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F31ED911-32C3-4273-A4DF-612BFF618652}">
      <dgm:prSet phldrT="[Text]" custT="1"/>
      <dgm:spPr/>
      <dgm:t>
        <a:bodyPr/>
        <a:lstStyle/>
        <a:p>
          <a:r>
            <a:rPr lang="en-US" sz="2800" b="1" dirty="0" err="1" smtClean="0"/>
            <a:t>Kết</a:t>
          </a:r>
          <a:r>
            <a:rPr lang="en-US" sz="2800" b="1" dirty="0" smtClean="0"/>
            <a:t> </a:t>
          </a:r>
          <a:r>
            <a:rPr lang="en-US" sz="2800" b="1" dirty="0" err="1" smtClean="0"/>
            <a:t>luận</a:t>
          </a:r>
          <a:endParaRPr lang="en-US" sz="2800" b="1" dirty="0"/>
        </a:p>
      </dgm:t>
    </dgm:pt>
    <dgm:pt modelId="{F1D727B3-8C30-4BCC-A3FF-205BFB979722}" type="parTrans" cxnId="{3DB92D16-9ED6-4EE2-8E39-E93B9B32AAEB}">
      <dgm:prSet/>
      <dgm:spPr/>
      <dgm:t>
        <a:bodyPr/>
        <a:lstStyle/>
        <a:p>
          <a:endParaRPr lang="en-US"/>
        </a:p>
      </dgm:t>
    </dgm:pt>
    <dgm:pt modelId="{EEE8910A-8ADF-44E4-B97B-518EB78DB291}" type="sibTrans" cxnId="{3DB92D16-9ED6-4EE2-8E39-E93B9B32AAEB}">
      <dgm:prSet/>
      <dgm:spPr/>
      <dgm:t>
        <a:bodyPr/>
        <a:lstStyle/>
        <a:p>
          <a:endParaRPr lang="en-US"/>
        </a:p>
      </dgm:t>
    </dgm:pt>
    <dgm:pt modelId="{0FE6F5E3-0AC1-4D1D-9CD4-B10573D70C0B}">
      <dgm:prSet phldrT="[Text]" custT="1"/>
      <dgm:spPr/>
      <dgm:t>
        <a:bodyPr/>
        <a:lstStyle/>
        <a:p>
          <a:r>
            <a:rPr lang="en-US" sz="1800" dirty="0" err="1" smtClean="0">
              <a:solidFill>
                <a:schemeClr val="tx1"/>
              </a:solidFill>
              <a:effectLst/>
              <a:latin typeface="+mn-lt"/>
              <a:ea typeface="+mn-ea"/>
              <a:cs typeface="+mn-cs"/>
            </a:rPr>
            <a:t>BeagleBone</a:t>
          </a:r>
          <a:r>
            <a:rPr lang="en-US" sz="1800" dirty="0" smtClean="0">
              <a:solidFill>
                <a:schemeClr val="tx1"/>
              </a:solidFill>
              <a:effectLst/>
              <a:latin typeface="+mn-lt"/>
              <a:ea typeface="+mn-ea"/>
              <a:cs typeface="+mn-cs"/>
            </a:rPr>
            <a:t> Black </a:t>
          </a:r>
          <a:r>
            <a:rPr lang="en-US" sz="1800" dirty="0" err="1" smtClean="0">
              <a:solidFill>
                <a:schemeClr val="tx1"/>
              </a:solidFill>
              <a:effectLst/>
              <a:latin typeface="+mn-lt"/>
              <a:ea typeface="+mn-ea"/>
              <a:cs typeface="+mn-cs"/>
            </a:rPr>
            <a:t>là</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một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máy</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tính</a:t>
          </a:r>
          <a:r>
            <a:rPr lang="en-US" sz="1800" dirty="0" smtClean="0">
              <a:solidFill>
                <a:schemeClr val="tx1"/>
              </a:solidFill>
              <a:effectLst/>
              <a:latin typeface="+mn-lt"/>
              <a:ea typeface="+mn-ea"/>
              <a:cs typeface="+mn-cs"/>
            </a:rPr>
            <a:t> mini </a:t>
          </a:r>
          <a:r>
            <a:rPr lang="en-US" sz="1800" dirty="0" err="1" smtClean="0">
              <a:solidFill>
                <a:schemeClr val="tx1"/>
              </a:solidFill>
              <a:effectLst/>
              <a:latin typeface="+mn-lt"/>
              <a:ea typeface="+mn-ea"/>
              <a:cs typeface="+mn-cs"/>
            </a:rPr>
            <a:t>nhúng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có</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rất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nhiều</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tính</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năng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ưu</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việt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bộ</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nhớ</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eMMC</a:t>
          </a:r>
          <a:r>
            <a:rPr lang="en-US" sz="1800" dirty="0" smtClean="0">
              <a:solidFill>
                <a:schemeClr val="tx1"/>
              </a:solidFill>
              <a:effectLst/>
              <a:latin typeface="+mn-lt"/>
              <a:ea typeface="+mn-ea"/>
              <a:cs typeface="+mn-cs"/>
            </a:rPr>
            <a:t> 4GB </a:t>
          </a:r>
          <a:r>
            <a:rPr lang="en-US" sz="1800" dirty="0" err="1" smtClean="0">
              <a:solidFill>
                <a:schemeClr val="tx1"/>
              </a:solidFill>
              <a:effectLst/>
              <a:latin typeface="+mn-lt"/>
              <a:ea typeface="+mn-ea"/>
              <a:cs typeface="+mn-cs"/>
            </a:rPr>
            <a:t>giúp</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người</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dùng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có</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thể</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cài</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đặt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nhiều</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phần</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mềm</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phục</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vụ</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cùng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một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lúc</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nhiều</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nhiệm</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vụ</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khác</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nhau</a:t>
          </a:r>
          <a:r>
            <a:rPr lang="en-US" sz="1800" dirty="0" smtClean="0">
              <a:solidFill>
                <a:schemeClr val="tx1"/>
              </a:solidFill>
              <a:effectLst/>
              <a:latin typeface="+mn-lt"/>
              <a:ea typeface="+mn-ea"/>
              <a:cs typeface="+mn-cs"/>
            </a:rPr>
            <a:t> ở </a:t>
          </a:r>
          <a:r>
            <a:rPr lang="en-US" sz="1800" dirty="0" err="1" smtClean="0">
              <a:solidFill>
                <a:schemeClr val="tx1"/>
              </a:solidFill>
              <a:effectLst/>
              <a:latin typeface="+mn-lt"/>
              <a:ea typeface="+mn-ea"/>
              <a:cs typeface="+mn-cs"/>
            </a:rPr>
            <a:t>nhiều</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lĩnh</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vực</a:t>
          </a:r>
          <a:r>
            <a:rPr lang="en-US" sz="1800" dirty="0" smtClean="0">
              <a:solidFill>
                <a:schemeClr val="tx1"/>
              </a:solidFill>
              <a:effectLst/>
              <a:latin typeface="+mn-lt"/>
              <a:ea typeface="+mn-ea"/>
              <a:cs typeface="+mn-cs"/>
            </a:rPr>
            <a:t>.</a:t>
          </a:r>
          <a:endParaRPr lang="en-US" sz="1800" dirty="0"/>
        </a:p>
      </dgm:t>
    </dgm:pt>
    <dgm:pt modelId="{12B02B2A-DD89-46C4-9993-B2C392B1D4DA}" type="parTrans" cxnId="{A681DB93-A2D3-461B-B5F6-74EFE80B099F}">
      <dgm:prSet/>
      <dgm:spPr/>
      <dgm:t>
        <a:bodyPr/>
        <a:lstStyle/>
        <a:p>
          <a:endParaRPr lang="en-US"/>
        </a:p>
      </dgm:t>
    </dgm:pt>
    <dgm:pt modelId="{9A6105EF-FC22-4C98-9FDE-198277D81275}" type="sibTrans" cxnId="{A681DB93-A2D3-461B-B5F6-74EFE80B099F}">
      <dgm:prSet/>
      <dgm:spPr/>
      <dgm:t>
        <a:bodyPr/>
        <a:lstStyle/>
        <a:p>
          <a:endParaRPr lang="en-US"/>
        </a:p>
      </dgm:t>
    </dgm:pt>
    <dgm:pt modelId="{8D9D36EB-DEA2-4E48-B0C6-9058F9B1FD56}">
      <dgm:prSet phldrT="[Text]" custT="1"/>
      <dgm:spPr/>
      <dgm:t>
        <a:bodyPr/>
        <a:lstStyle/>
        <a:p>
          <a:r>
            <a:rPr lang="en-US" sz="2800" b="1" dirty="0" err="1" smtClean="0"/>
            <a:t>Hướng</a:t>
          </a:r>
          <a:r>
            <a:rPr lang="en-US" sz="2800" b="1" dirty="0" smtClean="0"/>
            <a:t> </a:t>
          </a:r>
          <a:r>
            <a:rPr lang="en-US" sz="2800" b="1" dirty="0" err="1" smtClean="0"/>
            <a:t>phát</a:t>
          </a:r>
          <a:r>
            <a:rPr lang="en-US" sz="2800" b="1" dirty="0" smtClean="0"/>
            <a:t> </a:t>
          </a:r>
          <a:r>
            <a:rPr lang="en-US" sz="2800" b="1" dirty="0" err="1" smtClean="0"/>
            <a:t>triển</a:t>
          </a:r>
          <a:endParaRPr lang="en-US" sz="2800" b="1" dirty="0"/>
        </a:p>
      </dgm:t>
    </dgm:pt>
    <dgm:pt modelId="{4775679D-F47E-416A-9FA2-7480F0AFCF73}" type="sibTrans" cxnId="{A301F550-FEB0-4B00-810D-C33498DAEF62}">
      <dgm:prSet/>
      <dgm:spPr/>
      <dgm:t>
        <a:bodyPr/>
        <a:lstStyle/>
        <a:p>
          <a:endParaRPr lang="en-US"/>
        </a:p>
      </dgm:t>
    </dgm:pt>
    <dgm:pt modelId="{3297B29E-F274-4410-AEC6-939C9F6D19E5}" type="parTrans" cxnId="{A301F550-FEB0-4B00-810D-C33498DAEF62}">
      <dgm:prSet/>
      <dgm:spPr/>
      <dgm:t>
        <a:bodyPr/>
        <a:lstStyle/>
        <a:p>
          <a:endParaRPr lang="en-US"/>
        </a:p>
      </dgm:t>
    </dgm:pt>
    <dgm:pt modelId="{7104542A-291E-4CE6-8E0C-F9FCEFB125F8}">
      <dgm:prSet custT="1"/>
      <dgm:spPr/>
      <dgm:t>
        <a:bodyPr/>
        <a:lstStyle/>
        <a:p>
          <a:r>
            <a:rPr lang="en-US" sz="1800" dirty="0" err="1" smtClean="0">
              <a:solidFill>
                <a:schemeClr val="tx1"/>
              </a:solidFill>
              <a:effectLst/>
              <a:latin typeface="+mn-lt"/>
              <a:ea typeface="+mn-ea"/>
              <a:cs typeface="+mn-cs"/>
            </a:rPr>
            <a:t>Đặc</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biệt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với</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giá</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thành</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thấp</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và</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có</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cả</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một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cộng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đồng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hỗ</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trợ</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và</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mã</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nguồn</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mở</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khiến</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cho</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BeagleBone</a:t>
          </a:r>
          <a:r>
            <a:rPr lang="en-US" sz="1800" dirty="0" smtClean="0">
              <a:solidFill>
                <a:schemeClr val="tx1"/>
              </a:solidFill>
              <a:effectLst/>
              <a:latin typeface="+mn-lt"/>
              <a:ea typeface="+mn-ea"/>
              <a:cs typeface="+mn-cs"/>
            </a:rPr>
            <a:t> Black </a:t>
          </a:r>
          <a:r>
            <a:rPr lang="en-US" sz="1800" dirty="0" err="1" smtClean="0">
              <a:solidFill>
                <a:schemeClr val="tx1"/>
              </a:solidFill>
              <a:effectLst/>
              <a:latin typeface="+mn-lt"/>
              <a:ea typeface="+mn-ea"/>
              <a:cs typeface="+mn-cs"/>
            </a:rPr>
            <a:t>trở</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thành</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thiết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bị</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dễ</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dàng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tiếp</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cận</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và</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nghiên</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cứu</a:t>
          </a:r>
          <a:r>
            <a:rPr lang="en-US" sz="1800" dirty="0" smtClean="0">
              <a:solidFill>
                <a:schemeClr val="tx1"/>
              </a:solidFill>
              <a:effectLst/>
              <a:latin typeface="+mn-lt"/>
              <a:ea typeface="+mn-ea"/>
              <a:cs typeface="+mn-cs"/>
            </a:rPr>
            <a:t>.</a:t>
          </a:r>
          <a:endParaRPr lang="en-US" sz="1800" dirty="0" smtClean="0">
            <a:solidFill>
              <a:schemeClr val="tx1"/>
            </a:solidFill>
            <a:effectLst/>
            <a:latin typeface="+mn-lt"/>
            <a:ea typeface="+mn-ea"/>
            <a:cs typeface="+mn-cs"/>
          </a:endParaRPr>
        </a:p>
      </dgm:t>
    </dgm:pt>
    <dgm:pt modelId="{EC00A608-264C-4498-B742-478A89EFAEC8}" type="parTrans" cxnId="{574745E4-EEEC-4890-BDC0-5B8F768AF32F}">
      <dgm:prSet/>
      <dgm:spPr/>
      <dgm:t>
        <a:bodyPr/>
        <a:lstStyle/>
        <a:p>
          <a:endParaRPr lang="en-US"/>
        </a:p>
      </dgm:t>
    </dgm:pt>
    <dgm:pt modelId="{CADCEC0C-7545-4782-AC20-C38592F4C491}" type="sibTrans" cxnId="{574745E4-EEEC-4890-BDC0-5B8F768AF32F}">
      <dgm:prSet/>
      <dgm:spPr/>
      <dgm:t>
        <a:bodyPr/>
        <a:lstStyle/>
        <a:p>
          <a:endParaRPr lang="en-US"/>
        </a:p>
      </dgm:t>
    </dgm:pt>
    <dgm:pt modelId="{951CF3CE-8804-443D-9BE1-8BFF8D63C10C}">
      <dgm:prSet phldrT="[Text]" custT="1"/>
      <dgm:spPr/>
      <dgm:t>
        <a:bodyPr/>
        <a:lstStyle/>
        <a:p>
          <a:r>
            <a:rPr lang="en-US" sz="1800" dirty="0" err="1" smtClean="0">
              <a:solidFill>
                <a:schemeClr val="tx1"/>
              </a:solidFill>
              <a:effectLst/>
              <a:latin typeface="+mn-lt"/>
              <a:ea typeface="+mn-ea"/>
              <a:cs typeface="+mn-cs"/>
            </a:rPr>
            <a:t>Với</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ví</a:t>
          </a:r>
          <a:r>
            <a:rPr lang="en-US" sz="1800" baseline="0" dirty="0" smtClean="0">
              <a:solidFill>
                <a:schemeClr val="tx1"/>
              </a:solidFill>
              <a:effectLst/>
              <a:latin typeface="+mn-lt"/>
              <a:ea typeface="+mn-ea"/>
              <a:cs typeface="+mn-cs"/>
            </a:rPr>
            <a:t> </a:t>
          </a:r>
          <a:r>
            <a:rPr lang="en-US" sz="1800" baseline="0" dirty="0" err="1" smtClean="0">
              <a:solidFill>
                <a:schemeClr val="tx1"/>
              </a:solidFill>
              <a:effectLst/>
              <a:latin typeface="+mn-lt"/>
              <a:ea typeface="+mn-ea"/>
              <a:cs typeface="+mn-cs"/>
            </a:rPr>
            <a:t>dụ</a:t>
          </a:r>
          <a:r>
            <a:rPr lang="en-US" sz="1800" baseline="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đã</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trình</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bày</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BeagleBone</a:t>
          </a:r>
          <a:r>
            <a:rPr lang="en-US" sz="1800" dirty="0" smtClean="0">
              <a:solidFill>
                <a:schemeClr val="tx1"/>
              </a:solidFill>
              <a:effectLst/>
              <a:latin typeface="+mn-lt"/>
              <a:ea typeface="+mn-ea"/>
              <a:cs typeface="+mn-cs"/>
            </a:rPr>
            <a:t> Black </a:t>
          </a:r>
          <a:r>
            <a:rPr lang="en-US" sz="1800" dirty="0" err="1" smtClean="0">
              <a:solidFill>
                <a:schemeClr val="tx1"/>
              </a:solidFill>
              <a:effectLst/>
              <a:latin typeface="+mn-lt"/>
              <a:ea typeface="+mn-ea"/>
              <a:cs typeface="+mn-cs"/>
            </a:rPr>
            <a:t>có</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thể</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giúp</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phát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triển</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các</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hệ</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thống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giám</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sát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ghi</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hình</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thu</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thập</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dữ</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liệu</a:t>
          </a:r>
          <a:r>
            <a:rPr lang="en-US" sz="1800" dirty="0" smtClean="0">
              <a:solidFill>
                <a:schemeClr val="tx1"/>
              </a:solidFill>
              <a:effectLst/>
              <a:latin typeface="+mn-lt"/>
              <a:ea typeface="+mn-ea"/>
              <a:cs typeface="+mn-cs"/>
            </a:rPr>
            <a:t> ở </a:t>
          </a:r>
          <a:r>
            <a:rPr lang="en-US" sz="1800" dirty="0" err="1" smtClean="0">
              <a:solidFill>
                <a:schemeClr val="tx1"/>
              </a:solidFill>
              <a:effectLst/>
              <a:latin typeface="+mn-lt"/>
              <a:ea typeface="+mn-ea"/>
              <a:cs typeface="+mn-cs"/>
            </a:rPr>
            <a:t>nhiều</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nơi</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và</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gởi</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về</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cho</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người</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dùng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thông</a:t>
          </a:r>
          <a:r>
            <a:rPr lang="en-US" sz="1800" dirty="0" smtClean="0">
              <a:solidFill>
                <a:schemeClr val="tx1"/>
              </a:solidFill>
              <a:effectLst/>
              <a:latin typeface="+mn-lt"/>
              <a:ea typeface="+mn-ea"/>
              <a:cs typeface="+mn-cs"/>
            </a:rPr>
            <a:t> qua </a:t>
          </a:r>
          <a:r>
            <a:rPr lang="en-US" sz="1800" dirty="0" err="1" smtClean="0">
              <a:solidFill>
                <a:schemeClr val="tx1"/>
              </a:solidFill>
              <a:effectLst/>
              <a:latin typeface="+mn-lt"/>
              <a:ea typeface="+mn-ea"/>
              <a:cs typeface="+mn-cs"/>
            </a:rPr>
            <a:t>mạng</a:t>
          </a:r>
          <a:r>
            <a:rPr lang="en-US" sz="1800" dirty="0" smtClean="0">
              <a:solidFill>
                <a:schemeClr val="tx1"/>
              </a:solidFill>
              <a:effectLst/>
              <a:latin typeface="+mn-lt"/>
              <a:ea typeface="+mn-ea"/>
              <a:cs typeface="+mn-cs"/>
            </a:rPr>
            <a:t> LAN </a:t>
          </a:r>
          <a:r>
            <a:rPr lang="en-US" sz="1800" dirty="0" err="1" smtClean="0">
              <a:solidFill>
                <a:schemeClr val="tx1"/>
              </a:solidFill>
              <a:effectLst/>
              <a:latin typeface="+mn-lt"/>
              <a:ea typeface="+mn-ea"/>
              <a:cs typeface="+mn-cs"/>
            </a:rPr>
            <a:t>hoặc</a:t>
          </a:r>
          <a:r>
            <a:rPr lang="en-US" sz="1800" dirty="0" smtClean="0">
              <a:solidFill>
                <a:schemeClr val="tx1"/>
              </a:solidFill>
              <a:effectLst/>
              <a:latin typeface="+mn-lt"/>
              <a:ea typeface="+mn-ea"/>
              <a:cs typeface="+mn-cs"/>
            </a:rPr>
            <a:t> WAN. </a:t>
          </a:r>
          <a:r>
            <a:rPr lang="en-US" sz="1800" dirty="0" err="1" smtClean="0">
              <a:solidFill>
                <a:schemeClr val="tx1"/>
              </a:solidFill>
              <a:effectLst/>
              <a:latin typeface="+mn-lt"/>
              <a:ea typeface="+mn-ea"/>
              <a:cs typeface="+mn-cs"/>
            </a:rPr>
            <a:t>Giúp</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tiết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kiệm</a:t>
          </a:r>
          <a:r>
            <a:rPr lang="en-US" sz="1800" dirty="0" smtClean="0">
              <a:solidFill>
                <a:schemeClr val="tx1"/>
              </a:solidFill>
              <a:effectLst/>
              <a:latin typeface="+mn-lt"/>
              <a:ea typeface="+mn-ea"/>
              <a:cs typeface="+mn-cs"/>
            </a:rPr>
            <a:t> chi </a:t>
          </a:r>
          <a:r>
            <a:rPr lang="en-US" sz="1800" dirty="0" err="1" smtClean="0">
              <a:solidFill>
                <a:schemeClr val="tx1"/>
              </a:solidFill>
              <a:effectLst/>
              <a:latin typeface="+mn-lt"/>
              <a:ea typeface="+mn-ea"/>
              <a:cs typeface="+mn-cs"/>
            </a:rPr>
            <a:t>phí</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lắp</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đặt</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vận</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hành</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dễ</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dàng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nâng</a:t>
          </a:r>
          <a:r>
            <a:rPr lang="en-US" sz="1800" dirty="0" smtClean="0">
              <a:solidFill>
                <a:schemeClr val="tx1"/>
              </a:solidFill>
              <a:effectLst/>
              <a:latin typeface="+mn-lt"/>
              <a:ea typeface="+mn-ea"/>
              <a:cs typeface="+mn-cs"/>
            </a:rPr>
            <a:t> </a:t>
          </a:r>
          <a:r>
            <a:rPr lang="en-US" sz="1800" dirty="0" err="1" smtClean="0">
              <a:solidFill>
                <a:schemeClr val="tx1"/>
              </a:solidFill>
              <a:effectLst/>
              <a:latin typeface="+mn-lt"/>
              <a:ea typeface="+mn-ea"/>
              <a:cs typeface="+mn-cs"/>
            </a:rPr>
            <a:t>cấp</a:t>
          </a:r>
          <a:r>
            <a:rPr lang="en-US" sz="1800" dirty="0" smtClean="0">
              <a:solidFill>
                <a:schemeClr val="tx1"/>
              </a:solidFill>
              <a:effectLst/>
              <a:latin typeface="+mn-lt"/>
              <a:ea typeface="+mn-ea"/>
              <a:cs typeface="+mn-cs"/>
            </a:rPr>
            <a:t>.</a:t>
          </a:r>
          <a:endParaRPr lang="en-US" sz="1800" b="1" dirty="0"/>
        </a:p>
      </dgm:t>
    </dgm:pt>
    <dgm:pt modelId="{AEB5D23B-D12F-4288-8810-A907655B15A0}" type="parTrans" cxnId="{641F32D8-C946-459B-A4FE-FD85994CD752}">
      <dgm:prSet/>
      <dgm:spPr/>
      <dgm:t>
        <a:bodyPr/>
        <a:lstStyle/>
        <a:p>
          <a:endParaRPr lang="en-US"/>
        </a:p>
      </dgm:t>
    </dgm:pt>
    <dgm:pt modelId="{B2FB848D-1158-4BCE-A4BD-F45F92FD7784}" type="sibTrans" cxnId="{641F32D8-C946-459B-A4FE-FD85994CD752}">
      <dgm:prSet/>
      <dgm:spPr/>
      <dgm:t>
        <a:bodyPr/>
        <a:lstStyle/>
        <a:p>
          <a:endParaRPr lang="en-US"/>
        </a:p>
      </dgm:t>
    </dgm:pt>
    <dgm:pt modelId="{21400ED9-2ACB-4515-A541-6039B2038BBF}" type="pres">
      <dgm:prSet presAssocID="{6C19D26C-C5B1-47F5-B5B9-83ADC8117787}" presName="linear" presStyleCnt="0">
        <dgm:presLayoutVars>
          <dgm:animLvl val="lvl"/>
          <dgm:resizeHandles val="exact"/>
        </dgm:presLayoutVars>
      </dgm:prSet>
      <dgm:spPr/>
      <dgm:t>
        <a:bodyPr/>
        <a:lstStyle/>
        <a:p>
          <a:endParaRPr lang="en-US"/>
        </a:p>
      </dgm:t>
    </dgm:pt>
    <dgm:pt modelId="{D5D4A776-B110-497F-987A-6D003F6FA8D6}" type="pres">
      <dgm:prSet presAssocID="{F31ED911-32C3-4273-A4DF-612BFF618652}" presName="parentText" presStyleLbl="node1" presStyleIdx="0" presStyleCnt="2" custScaleY="48648" custLinFactNeighborY="-27332">
        <dgm:presLayoutVars>
          <dgm:chMax val="0"/>
          <dgm:bulletEnabled val="1"/>
        </dgm:presLayoutVars>
      </dgm:prSet>
      <dgm:spPr/>
      <dgm:t>
        <a:bodyPr/>
        <a:lstStyle/>
        <a:p>
          <a:endParaRPr lang="en-US"/>
        </a:p>
      </dgm:t>
    </dgm:pt>
    <dgm:pt modelId="{5946D19C-6DEB-4861-A435-F7F10F405742}" type="pres">
      <dgm:prSet presAssocID="{F31ED911-32C3-4273-A4DF-612BFF618652}" presName="childText" presStyleLbl="revTx" presStyleIdx="0" presStyleCnt="2" custScaleY="114746" custLinFactNeighborY="-22384">
        <dgm:presLayoutVars>
          <dgm:bulletEnabled val="1"/>
        </dgm:presLayoutVars>
      </dgm:prSet>
      <dgm:spPr/>
      <dgm:t>
        <a:bodyPr/>
        <a:lstStyle/>
        <a:p>
          <a:endParaRPr lang="en-US"/>
        </a:p>
      </dgm:t>
    </dgm:pt>
    <dgm:pt modelId="{81459807-D71D-464D-AD41-958FB841C74B}" type="pres">
      <dgm:prSet presAssocID="{8D9D36EB-DEA2-4E48-B0C6-9058F9B1FD56}" presName="parentText" presStyleLbl="node1" presStyleIdx="1" presStyleCnt="2" custScaleY="48648" custLinFactNeighborY="-21337">
        <dgm:presLayoutVars>
          <dgm:chMax val="0"/>
          <dgm:bulletEnabled val="1"/>
        </dgm:presLayoutVars>
      </dgm:prSet>
      <dgm:spPr/>
      <dgm:t>
        <a:bodyPr/>
        <a:lstStyle/>
        <a:p>
          <a:endParaRPr lang="en-US"/>
        </a:p>
      </dgm:t>
    </dgm:pt>
    <dgm:pt modelId="{99968211-0EE7-475C-A733-708978E70E88}" type="pres">
      <dgm:prSet presAssocID="{8D9D36EB-DEA2-4E48-B0C6-9058F9B1FD56}" presName="childText" presStyleLbl="revTx" presStyleIdx="1" presStyleCnt="2" custLinFactNeighborY="-3921">
        <dgm:presLayoutVars>
          <dgm:bulletEnabled val="1"/>
        </dgm:presLayoutVars>
      </dgm:prSet>
      <dgm:spPr/>
      <dgm:t>
        <a:bodyPr/>
        <a:lstStyle/>
        <a:p>
          <a:endParaRPr lang="en-US"/>
        </a:p>
      </dgm:t>
    </dgm:pt>
  </dgm:ptLst>
  <dgm:cxnLst>
    <dgm:cxn modelId="{A301F550-FEB0-4B00-810D-C33498DAEF62}" srcId="{6C19D26C-C5B1-47F5-B5B9-83ADC8117787}" destId="{8D9D36EB-DEA2-4E48-B0C6-9058F9B1FD56}" srcOrd="1" destOrd="0" parTransId="{3297B29E-F274-4410-AEC6-939C9F6D19E5}" sibTransId="{4775679D-F47E-416A-9FA2-7480F0AFCF73}"/>
    <dgm:cxn modelId="{A681DB93-A2D3-461B-B5F6-74EFE80B099F}" srcId="{F31ED911-32C3-4273-A4DF-612BFF618652}" destId="{0FE6F5E3-0AC1-4D1D-9CD4-B10573D70C0B}" srcOrd="0" destOrd="0" parTransId="{12B02B2A-DD89-46C4-9993-B2C392B1D4DA}" sibTransId="{9A6105EF-FC22-4C98-9FDE-198277D81275}"/>
    <dgm:cxn modelId="{BAD58437-25F7-4B98-AD88-4CFE2C402961}" type="presOf" srcId="{F31ED911-32C3-4273-A4DF-612BFF618652}" destId="{D5D4A776-B110-497F-987A-6D003F6FA8D6}" srcOrd="0" destOrd="0" presId="urn:microsoft.com/office/officeart/2005/8/layout/vList2"/>
    <dgm:cxn modelId="{8CD2B367-3E5F-45B3-8144-4B949F62AEE6}" type="presOf" srcId="{0FE6F5E3-0AC1-4D1D-9CD4-B10573D70C0B}" destId="{5946D19C-6DEB-4861-A435-F7F10F405742}" srcOrd="0" destOrd="0" presId="urn:microsoft.com/office/officeart/2005/8/layout/vList2"/>
    <dgm:cxn modelId="{073CB2DA-CFDB-44BE-8B13-3A2A0DFAB703}" type="presOf" srcId="{951CF3CE-8804-443D-9BE1-8BFF8D63C10C}" destId="{99968211-0EE7-475C-A733-708978E70E88}" srcOrd="0" destOrd="0" presId="urn:microsoft.com/office/officeart/2005/8/layout/vList2"/>
    <dgm:cxn modelId="{641F32D8-C946-459B-A4FE-FD85994CD752}" srcId="{8D9D36EB-DEA2-4E48-B0C6-9058F9B1FD56}" destId="{951CF3CE-8804-443D-9BE1-8BFF8D63C10C}" srcOrd="0" destOrd="0" parTransId="{AEB5D23B-D12F-4288-8810-A907655B15A0}" sibTransId="{B2FB848D-1158-4BCE-A4BD-F45F92FD7784}"/>
    <dgm:cxn modelId="{CD5A453D-991A-44DB-B605-859E466552DE}" type="presOf" srcId="{7104542A-291E-4CE6-8E0C-F9FCEFB125F8}" destId="{5946D19C-6DEB-4861-A435-F7F10F405742}" srcOrd="0" destOrd="1" presId="urn:microsoft.com/office/officeart/2005/8/layout/vList2"/>
    <dgm:cxn modelId="{3DB92D16-9ED6-4EE2-8E39-E93B9B32AAEB}" srcId="{6C19D26C-C5B1-47F5-B5B9-83ADC8117787}" destId="{F31ED911-32C3-4273-A4DF-612BFF618652}" srcOrd="0" destOrd="0" parTransId="{F1D727B3-8C30-4BCC-A3FF-205BFB979722}" sibTransId="{EEE8910A-8ADF-44E4-B97B-518EB78DB291}"/>
    <dgm:cxn modelId="{574745E4-EEEC-4890-BDC0-5B8F768AF32F}" srcId="{F31ED911-32C3-4273-A4DF-612BFF618652}" destId="{7104542A-291E-4CE6-8E0C-F9FCEFB125F8}" srcOrd="1" destOrd="0" parTransId="{EC00A608-264C-4498-B742-478A89EFAEC8}" sibTransId="{CADCEC0C-7545-4782-AC20-C38592F4C491}"/>
    <dgm:cxn modelId="{6A174CAD-55F3-4900-96D8-75A7AE16F65C}" type="presOf" srcId="{8D9D36EB-DEA2-4E48-B0C6-9058F9B1FD56}" destId="{81459807-D71D-464D-AD41-958FB841C74B}" srcOrd="0" destOrd="0" presId="urn:microsoft.com/office/officeart/2005/8/layout/vList2"/>
    <dgm:cxn modelId="{1C692407-5B06-4C22-95F7-5F2ABD8D629C}" type="presOf" srcId="{6C19D26C-C5B1-47F5-B5B9-83ADC8117787}" destId="{21400ED9-2ACB-4515-A541-6039B2038BBF}" srcOrd="0" destOrd="0" presId="urn:microsoft.com/office/officeart/2005/8/layout/vList2"/>
    <dgm:cxn modelId="{AFE940D6-E0F3-429C-8179-46C419E51D90}" type="presParOf" srcId="{21400ED9-2ACB-4515-A541-6039B2038BBF}" destId="{D5D4A776-B110-497F-987A-6D003F6FA8D6}" srcOrd="0" destOrd="0" presId="urn:microsoft.com/office/officeart/2005/8/layout/vList2"/>
    <dgm:cxn modelId="{CA01B083-32DD-43DA-886A-E106148B91CC}" type="presParOf" srcId="{21400ED9-2ACB-4515-A541-6039B2038BBF}" destId="{5946D19C-6DEB-4861-A435-F7F10F405742}" srcOrd="1" destOrd="0" presId="urn:microsoft.com/office/officeart/2005/8/layout/vList2"/>
    <dgm:cxn modelId="{01179668-331A-4FEE-8488-B527A928509B}" type="presParOf" srcId="{21400ED9-2ACB-4515-A541-6039B2038BBF}" destId="{81459807-D71D-464D-AD41-958FB841C74B}" srcOrd="2" destOrd="0" presId="urn:microsoft.com/office/officeart/2005/8/layout/vList2"/>
    <dgm:cxn modelId="{ECA2A7C5-69AB-42B5-8CDA-DB2252E361EC}" type="presParOf" srcId="{21400ED9-2ACB-4515-A541-6039B2038BBF}" destId="{99968211-0EE7-475C-A733-708978E70E8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4A776-B110-497F-987A-6D003F6FA8D6}">
      <dsp:nvSpPr>
        <dsp:cNvPr id="0" name=""/>
        <dsp:cNvSpPr/>
      </dsp:nvSpPr>
      <dsp:spPr>
        <a:xfrm>
          <a:off x="0" y="0"/>
          <a:ext cx="8229600" cy="582841"/>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err="1" smtClean="0"/>
            <a:t>Kết</a:t>
          </a:r>
          <a:r>
            <a:rPr lang="en-US" sz="2800" b="1" kern="1200" dirty="0" smtClean="0"/>
            <a:t> </a:t>
          </a:r>
          <a:r>
            <a:rPr lang="en-US" sz="2800" b="1" kern="1200" dirty="0" err="1" smtClean="0"/>
            <a:t>luận</a:t>
          </a:r>
          <a:endParaRPr lang="en-US" sz="2800" b="1" kern="1200" dirty="0"/>
        </a:p>
      </dsp:txBody>
      <dsp:txXfrm>
        <a:off x="28452" y="28452"/>
        <a:ext cx="8172696" cy="525937"/>
      </dsp:txXfrm>
    </dsp:sp>
    <dsp:sp modelId="{5946D19C-6DEB-4861-A435-F7F10F405742}">
      <dsp:nvSpPr>
        <dsp:cNvPr id="0" name=""/>
        <dsp:cNvSpPr/>
      </dsp:nvSpPr>
      <dsp:spPr>
        <a:xfrm>
          <a:off x="0" y="685803"/>
          <a:ext cx="8229600" cy="1558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err="1" smtClean="0">
              <a:solidFill>
                <a:schemeClr val="tx1"/>
              </a:solidFill>
              <a:effectLst/>
              <a:latin typeface="+mn-lt"/>
              <a:ea typeface="+mn-ea"/>
              <a:cs typeface="+mn-cs"/>
            </a:rPr>
            <a:t>BeagleBone</a:t>
          </a:r>
          <a:r>
            <a:rPr lang="en-US" sz="1800" kern="1200" dirty="0" smtClean="0">
              <a:solidFill>
                <a:schemeClr val="tx1"/>
              </a:solidFill>
              <a:effectLst/>
              <a:latin typeface="+mn-lt"/>
              <a:ea typeface="+mn-ea"/>
              <a:cs typeface="+mn-cs"/>
            </a:rPr>
            <a:t> Black </a:t>
          </a:r>
          <a:r>
            <a:rPr lang="en-US" sz="1800" kern="1200" dirty="0" err="1" smtClean="0">
              <a:solidFill>
                <a:schemeClr val="tx1"/>
              </a:solidFill>
              <a:effectLst/>
              <a:latin typeface="+mn-lt"/>
              <a:ea typeface="+mn-ea"/>
              <a:cs typeface="+mn-cs"/>
            </a:rPr>
            <a:t>là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một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máy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tính</a:t>
          </a:r>
          <a:r>
            <a:rPr lang="en-US" sz="1800" kern="1200" dirty="0" smtClean="0">
              <a:solidFill>
                <a:schemeClr val="tx1"/>
              </a:solidFill>
              <a:effectLst/>
              <a:latin typeface="+mn-lt"/>
              <a:ea typeface="+mn-ea"/>
              <a:cs typeface="+mn-cs"/>
            </a:rPr>
            <a:t> mini </a:t>
          </a:r>
          <a:r>
            <a:rPr lang="en-US" sz="1800" kern="1200" dirty="0" err="1" smtClean="0">
              <a:solidFill>
                <a:schemeClr val="tx1"/>
              </a:solidFill>
              <a:effectLst/>
              <a:latin typeface="+mn-lt"/>
              <a:ea typeface="+mn-ea"/>
              <a:cs typeface="+mn-cs"/>
            </a:rPr>
            <a:t>nhúng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có</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rất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nhiều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tính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năng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ưu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việt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bộ</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nhớ</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eMMC</a:t>
          </a:r>
          <a:r>
            <a:rPr lang="en-US" sz="1800" kern="1200" dirty="0" smtClean="0">
              <a:solidFill>
                <a:schemeClr val="tx1"/>
              </a:solidFill>
              <a:effectLst/>
              <a:latin typeface="+mn-lt"/>
              <a:ea typeface="+mn-ea"/>
              <a:cs typeface="+mn-cs"/>
            </a:rPr>
            <a:t> 4GB </a:t>
          </a:r>
          <a:r>
            <a:rPr lang="en-US" sz="1800" kern="1200" dirty="0" err="1" smtClean="0">
              <a:solidFill>
                <a:schemeClr val="tx1"/>
              </a:solidFill>
              <a:effectLst/>
              <a:latin typeface="+mn-lt"/>
              <a:ea typeface="+mn-ea"/>
              <a:cs typeface="+mn-cs"/>
            </a:rPr>
            <a:t>giúp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người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dùng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có</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thể</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cài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đặt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nhiều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phần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mềm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phục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cùng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một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lúc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nhiều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nhiệm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vụ</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nhau</a:t>
          </a:r>
          <a:r>
            <a:rPr lang="en-US" sz="1800" kern="1200" dirty="0" smtClean="0">
              <a:solidFill>
                <a:schemeClr val="tx1"/>
              </a:solidFill>
              <a:effectLst/>
              <a:latin typeface="+mn-lt"/>
              <a:ea typeface="+mn-ea"/>
              <a:cs typeface="+mn-cs"/>
            </a:rPr>
            <a:t> ở </a:t>
          </a:r>
          <a:r>
            <a:rPr lang="en-US" sz="1800" kern="1200" dirty="0" err="1" smtClean="0">
              <a:solidFill>
                <a:schemeClr val="tx1"/>
              </a:solidFill>
              <a:effectLst/>
              <a:latin typeface="+mn-lt"/>
              <a:ea typeface="+mn-ea"/>
              <a:cs typeface="+mn-cs"/>
            </a:rPr>
            <a:t>nhiều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lĩnh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vực</a:t>
          </a:r>
          <a:r>
            <a:rPr lang="en-US" sz="1800" kern="1200" dirty="0" smtClean="0">
              <a:solidFill>
                <a:schemeClr val="tx1"/>
              </a:solidFill>
              <a:effectLst/>
              <a:latin typeface="+mn-lt"/>
              <a:ea typeface="+mn-ea"/>
              <a:cs typeface="+mn-cs"/>
            </a:rPr>
            <a:t>.</a:t>
          </a:r>
          <a:endParaRPr lang="en-US" sz="1800" kern="1200" dirty="0"/>
        </a:p>
        <a:p>
          <a:pPr marL="171450" lvl="1" indent="-171450" algn="l" defTabSz="800100">
            <a:lnSpc>
              <a:spcPct val="90000"/>
            </a:lnSpc>
            <a:spcBef>
              <a:spcPct val="0"/>
            </a:spcBef>
            <a:spcAft>
              <a:spcPct val="20000"/>
            </a:spcAft>
            <a:buChar char="••"/>
          </a:pPr>
          <a:r>
            <a:rPr lang="en-US" sz="1800" kern="1200" dirty="0" err="1" smtClean="0">
              <a:solidFill>
                <a:schemeClr val="tx1"/>
              </a:solidFill>
              <a:effectLst/>
              <a:latin typeface="+mn-lt"/>
              <a:ea typeface="+mn-ea"/>
              <a:cs typeface="+mn-cs"/>
            </a:rPr>
            <a:t>Đặc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biệt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với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giá</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thấp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có</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một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cộng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đồng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hỗ</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nguồn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mở</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khiến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BeagleBone</a:t>
          </a:r>
          <a:r>
            <a:rPr lang="en-US" sz="1800" kern="1200" dirty="0" smtClean="0">
              <a:solidFill>
                <a:schemeClr val="tx1"/>
              </a:solidFill>
              <a:effectLst/>
              <a:latin typeface="+mn-lt"/>
              <a:ea typeface="+mn-ea"/>
              <a:cs typeface="+mn-cs"/>
            </a:rPr>
            <a:t> Black </a:t>
          </a:r>
          <a:r>
            <a:rPr lang="en-US" sz="1800" kern="1200" dirty="0" err="1" smtClean="0">
              <a:solidFill>
                <a:schemeClr val="tx1"/>
              </a:solidFill>
              <a:effectLst/>
              <a:latin typeface="+mn-lt"/>
              <a:ea typeface="+mn-ea"/>
              <a:cs typeface="+mn-cs"/>
            </a:rPr>
            <a:t>trở</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thiết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bị</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dễ</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dàng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tiếp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cận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nghiên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cứu</a:t>
          </a:r>
          <a:r>
            <a:rPr lang="en-US" sz="18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dsp:txBody>
      <dsp:txXfrm>
        <a:off x="0" y="685803"/>
        <a:ext cx="8229600" cy="1558158"/>
      </dsp:txXfrm>
    </dsp:sp>
    <dsp:sp modelId="{81459807-D71D-464D-AD41-958FB841C74B}">
      <dsp:nvSpPr>
        <dsp:cNvPr id="0" name=""/>
        <dsp:cNvSpPr/>
      </dsp:nvSpPr>
      <dsp:spPr>
        <a:xfrm>
          <a:off x="0" y="2286002"/>
          <a:ext cx="8229600" cy="582841"/>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err="1" smtClean="0"/>
            <a:t>Hướng</a:t>
          </a:r>
          <a:r>
            <a:rPr lang="en-US" sz="2800" b="1" kern="1200" dirty="0" smtClean="0"/>
            <a:t> </a:t>
          </a:r>
          <a:r>
            <a:rPr lang="en-US" sz="2800" b="1" kern="1200" dirty="0" err="1" smtClean="0"/>
            <a:t>phát</a:t>
          </a:r>
          <a:r>
            <a:rPr lang="en-US" sz="2800" b="1" kern="1200" dirty="0" smtClean="0"/>
            <a:t> </a:t>
          </a:r>
          <a:r>
            <a:rPr lang="en-US" sz="2800" b="1" kern="1200" dirty="0" err="1" smtClean="0"/>
            <a:t>triển</a:t>
          </a:r>
          <a:endParaRPr lang="en-US" sz="2800" b="1" kern="1200" dirty="0"/>
        </a:p>
      </dsp:txBody>
      <dsp:txXfrm>
        <a:off x="28452" y="2314454"/>
        <a:ext cx="8172696" cy="525937"/>
      </dsp:txXfrm>
    </dsp:sp>
    <dsp:sp modelId="{99968211-0EE7-475C-A733-708978E70E88}">
      <dsp:nvSpPr>
        <dsp:cNvPr id="0" name=""/>
        <dsp:cNvSpPr/>
      </dsp:nvSpPr>
      <dsp:spPr>
        <a:xfrm>
          <a:off x="0" y="3048006"/>
          <a:ext cx="8229600"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err="1" smtClean="0">
              <a:solidFill>
                <a:schemeClr val="tx1"/>
              </a:solidFill>
              <a:effectLst/>
              <a:latin typeface="+mn-lt"/>
              <a:ea typeface="+mn-ea"/>
              <a:cs typeface="+mn-cs"/>
            </a:rPr>
            <a:t>Với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ví</a:t>
          </a:r>
          <a:r>
            <a:rPr lang="en-US" sz="1800" kern="1200" baseline="0" dirty="0" smtClean="0">
              <a:solidFill>
                <a:schemeClr val="tx1"/>
              </a:solidFill>
              <a:effectLst/>
              <a:latin typeface="+mn-lt"/>
              <a:ea typeface="+mn-ea"/>
              <a:cs typeface="+mn-cs"/>
            </a:rPr>
            <a:t> </a:t>
          </a:r>
          <a:r>
            <a:rPr lang="en-US" sz="1800" kern="1200" baseline="0" dirty="0" err="1" smtClean="0">
              <a:solidFill>
                <a:schemeClr val="tx1"/>
              </a:solidFill>
              <a:effectLst/>
              <a:latin typeface="+mn-lt"/>
              <a:ea typeface="+mn-ea"/>
              <a:cs typeface="+mn-cs"/>
            </a:rPr>
            <a:t>dụ</a:t>
          </a:r>
          <a:r>
            <a:rPr lang="en-US" sz="1800" kern="1200" baseline="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đã</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trình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bày</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BeagleBone</a:t>
          </a:r>
          <a:r>
            <a:rPr lang="en-US" sz="1800" kern="1200" dirty="0" smtClean="0">
              <a:solidFill>
                <a:schemeClr val="tx1"/>
              </a:solidFill>
              <a:effectLst/>
              <a:latin typeface="+mn-lt"/>
              <a:ea typeface="+mn-ea"/>
              <a:cs typeface="+mn-cs"/>
            </a:rPr>
            <a:t> Black </a:t>
          </a:r>
          <a:r>
            <a:rPr lang="en-US" sz="1800" kern="1200" dirty="0" err="1" smtClean="0">
              <a:solidFill>
                <a:schemeClr val="tx1"/>
              </a:solidFill>
              <a:effectLst/>
              <a:latin typeface="+mn-lt"/>
              <a:ea typeface="+mn-ea"/>
              <a:cs typeface="+mn-cs"/>
            </a:rPr>
            <a:t>có</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thể</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giúp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phát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triển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các</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hệ</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thống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giám</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sát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ghi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hình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thập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dữ</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liệu</a:t>
          </a:r>
          <a:r>
            <a:rPr lang="en-US" sz="1800" kern="1200" dirty="0" smtClean="0">
              <a:solidFill>
                <a:schemeClr val="tx1"/>
              </a:solidFill>
              <a:effectLst/>
              <a:latin typeface="+mn-lt"/>
              <a:ea typeface="+mn-ea"/>
              <a:cs typeface="+mn-cs"/>
            </a:rPr>
            <a:t> ở </a:t>
          </a:r>
          <a:r>
            <a:rPr lang="en-US" sz="1800" kern="1200" dirty="0" err="1" smtClean="0">
              <a:solidFill>
                <a:schemeClr val="tx1"/>
              </a:solidFill>
              <a:effectLst/>
              <a:latin typeface="+mn-lt"/>
              <a:ea typeface="+mn-ea"/>
              <a:cs typeface="+mn-cs"/>
            </a:rPr>
            <a:t>nhiều</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nơi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và</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gởi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về</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cho</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người</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dùng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thông</a:t>
          </a:r>
          <a:r>
            <a:rPr lang="en-US" sz="1800" kern="1200" dirty="0" smtClean="0">
              <a:solidFill>
                <a:schemeClr val="tx1"/>
              </a:solidFill>
              <a:effectLst/>
              <a:latin typeface="+mn-lt"/>
              <a:ea typeface="+mn-ea"/>
              <a:cs typeface="+mn-cs"/>
            </a:rPr>
            <a:t> qua </a:t>
          </a:r>
          <a:r>
            <a:rPr lang="en-US" sz="1800" kern="1200" dirty="0" err="1" smtClean="0">
              <a:solidFill>
                <a:schemeClr val="tx1"/>
              </a:solidFill>
              <a:effectLst/>
              <a:latin typeface="+mn-lt"/>
              <a:ea typeface="+mn-ea"/>
              <a:cs typeface="+mn-cs"/>
            </a:rPr>
            <a:t>mạng</a:t>
          </a:r>
          <a:r>
            <a:rPr lang="en-US" sz="1800" kern="1200" dirty="0" smtClean="0">
              <a:solidFill>
                <a:schemeClr val="tx1"/>
              </a:solidFill>
              <a:effectLst/>
              <a:latin typeface="+mn-lt"/>
              <a:ea typeface="+mn-ea"/>
              <a:cs typeface="+mn-cs"/>
            </a:rPr>
            <a:t> LAN </a:t>
          </a:r>
          <a:r>
            <a:rPr lang="en-US" sz="1800" kern="1200" dirty="0" err="1" smtClean="0">
              <a:solidFill>
                <a:schemeClr val="tx1"/>
              </a:solidFill>
              <a:effectLst/>
              <a:latin typeface="+mn-lt"/>
              <a:ea typeface="+mn-ea"/>
              <a:cs typeface="+mn-cs"/>
            </a:rPr>
            <a:t>hoặc</a:t>
          </a:r>
          <a:r>
            <a:rPr lang="en-US" sz="1800" kern="1200" dirty="0" smtClean="0">
              <a:solidFill>
                <a:schemeClr val="tx1"/>
              </a:solidFill>
              <a:effectLst/>
              <a:latin typeface="+mn-lt"/>
              <a:ea typeface="+mn-ea"/>
              <a:cs typeface="+mn-cs"/>
            </a:rPr>
            <a:t> WAN. </a:t>
          </a:r>
          <a:r>
            <a:rPr lang="en-US" sz="1800" kern="1200" dirty="0" err="1" smtClean="0">
              <a:solidFill>
                <a:schemeClr val="tx1"/>
              </a:solidFill>
              <a:effectLst/>
              <a:latin typeface="+mn-lt"/>
              <a:ea typeface="+mn-ea"/>
              <a:cs typeface="+mn-cs"/>
            </a:rPr>
            <a:t>Giúp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tiết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kiệm</a:t>
          </a:r>
          <a:r>
            <a:rPr lang="en-US" sz="1800" kern="1200" dirty="0" smtClean="0">
              <a:solidFill>
                <a:schemeClr val="tx1"/>
              </a:solidFill>
              <a:effectLst/>
              <a:latin typeface="+mn-lt"/>
              <a:ea typeface="+mn-ea"/>
              <a:cs typeface="+mn-cs"/>
            </a:rPr>
            <a:t> chi </a:t>
          </a:r>
          <a:r>
            <a:rPr lang="en-US" sz="1800" kern="1200" dirty="0" err="1" smtClean="0">
              <a:solidFill>
                <a:schemeClr val="tx1"/>
              </a:solidFill>
              <a:effectLst/>
              <a:latin typeface="+mn-lt"/>
              <a:ea typeface="+mn-ea"/>
              <a:cs typeface="+mn-cs"/>
            </a:rPr>
            <a:t>phí</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lắp</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đặt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vận</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hành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dễ</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dàng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nâng</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cấp</a:t>
          </a:r>
          <a:r>
            <a:rPr lang="en-US" sz="1800" kern="1200" dirty="0" smtClean="0">
              <a:solidFill>
                <a:schemeClr val="tx1"/>
              </a:solidFill>
              <a:effectLst/>
              <a:latin typeface="+mn-lt"/>
              <a:ea typeface="+mn-ea"/>
              <a:cs typeface="+mn-cs"/>
            </a:rPr>
            <a:t>.</a:t>
          </a:r>
          <a:endParaRPr lang="en-US" sz="1800" b="1" kern="1200" dirty="0"/>
        </a:p>
      </dsp:txBody>
      <dsp:txXfrm>
        <a:off x="0" y="3048006"/>
        <a:ext cx="8229600" cy="10598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DAAF5C-9981-4B7C-8147-19B58C48A370}" type="datetimeFigureOut">
              <a:rPr lang="en-US" smtClean="0"/>
              <a:t>6/8/2016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294724-51DB-4DF8-BE62-B33338874DC5}" type="slidenum">
              <a:rPr lang="en-US" smtClean="0"/>
              <a:t>‹#›</a:t>
            </a:fld>
            <a:endParaRPr lang="en-US"/>
          </a:p>
        </p:txBody>
      </p:sp>
    </p:spTree>
    <p:extLst>
      <p:ext uri="{BB962C8B-B14F-4D97-AF65-F5344CB8AC3E}">
        <p14:creationId xmlns:p14="http://schemas.microsoft.com/office/powerpoint/2010/main" val="21497476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3AD908-47AE-4334-AAFC-6E28609A5FDC}" type="datetimeFigureOut">
              <a:rPr lang="en-US" smtClean="0"/>
              <a:t>6/8/2016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C38D75-7751-413C-B172-5D34D0A0EA88}" type="slidenum">
              <a:rPr lang="en-US" smtClean="0"/>
              <a:t>‹#›</a:t>
            </a:fld>
            <a:endParaRPr lang="en-US"/>
          </a:p>
        </p:txBody>
      </p:sp>
    </p:spTree>
    <p:extLst>
      <p:ext uri="{BB962C8B-B14F-4D97-AF65-F5344CB8AC3E}">
        <p14:creationId xmlns:p14="http://schemas.microsoft.com/office/powerpoint/2010/main" val="73266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eagleboard.org/latest-imag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ĐẠI HỌC QUỐC GIA TP.HỒ CHÍ MINH</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TRƯỜNG ĐẠI HỌC BÁCH KHOA</a:t>
            </a:r>
          </a:p>
          <a:p>
            <a:r>
              <a:rPr lang="en-US" sz="1200" kern="1200" dirty="0" smtClean="0">
                <a:solidFill>
                  <a:schemeClr val="tx1"/>
                </a:solidFill>
                <a:effectLst/>
                <a:latin typeface="+mn-lt"/>
                <a:ea typeface="+mn-ea"/>
                <a:cs typeface="+mn-cs"/>
              </a:rPr>
              <a:t>KHOA ĐIỆN – ĐIỆN TỬ</a:t>
            </a:r>
          </a:p>
          <a:p>
            <a:r>
              <a:rPr lang="en-US" sz="1200" b="1" kern="1200" dirty="0" smtClean="0">
                <a:solidFill>
                  <a:schemeClr val="tx1"/>
                </a:solidFill>
                <a:effectLst/>
                <a:latin typeface="+mn-lt"/>
                <a:ea typeface="+mn-ea"/>
                <a:cs typeface="+mn-cs"/>
              </a:rPr>
              <a:t>BỘ MÔN ĐIỆN TỬ</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---------------o0o---------------</a:t>
            </a:r>
          </a:p>
          <a:p>
            <a:r>
              <a:rPr lang="en-US" sz="1200" b="1" kern="1200" dirty="0" smtClean="0">
                <a:solidFill>
                  <a:schemeClr val="tx1"/>
                </a:solidFill>
                <a:effectLst/>
                <a:latin typeface="+mn-lt"/>
                <a:ea typeface="+mn-ea"/>
                <a:cs typeface="+mn-cs"/>
              </a:rPr>
              <a:t>THIẾT KẾ PHẦN MỀM</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ĐẾM SỐ NGƯỜI RA VÀO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BẰNG CAMERA</a:t>
            </a:r>
            <a:endParaRPr lang="en-US" sz="1200" kern="1200" dirty="0" smtClean="0">
              <a:solidFill>
                <a:schemeClr val="tx1"/>
              </a:solidFill>
              <a:effectLst/>
              <a:latin typeface="+mn-lt"/>
              <a:ea typeface="+mn-ea"/>
              <a:cs typeface="+mn-cs"/>
            </a:endParaRPr>
          </a:p>
          <a:p>
            <a:endParaRPr lang="en-US" dirty="0" smtClean="0"/>
          </a:p>
          <a:p>
            <a:endParaRPr lang="en-US" dirty="0" smtClean="0"/>
          </a:p>
          <a:p>
            <a:r>
              <a:rPr lang="en-US" sz="1200" b="1" kern="1200" dirty="0" smtClean="0">
                <a:solidFill>
                  <a:schemeClr val="tx1"/>
                </a:solidFill>
                <a:effectLst/>
                <a:latin typeface="+mn-lt"/>
                <a:ea typeface="+mn-ea"/>
                <a:cs typeface="+mn-cs"/>
              </a:rPr>
              <a:t>GVHD:	</a:t>
            </a:r>
            <a:r>
              <a:rPr lang="en-US" sz="1200" b="1" kern="1200" dirty="0" err="1" smtClean="0">
                <a:solidFill>
                  <a:schemeClr val="tx1"/>
                </a:solidFill>
                <a:effectLst/>
                <a:latin typeface="+mn-lt"/>
                <a:ea typeface="+mn-ea"/>
                <a:cs typeface="+mn-cs"/>
              </a:rPr>
              <a:t>ThS</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Bùi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Quốc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Bảo</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SVTH: 	</a:t>
            </a:r>
            <a:r>
              <a:rPr lang="en-US" sz="1200" b="1" kern="1200" dirty="0" err="1" smtClean="0">
                <a:solidFill>
                  <a:schemeClr val="tx1"/>
                </a:solidFill>
                <a:effectLst/>
                <a:latin typeface="+mn-lt"/>
                <a:ea typeface="+mn-ea"/>
                <a:cs typeface="+mn-cs"/>
              </a:rPr>
              <a:t>Tạ</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Lục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Gia</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Hoàng</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MSSV: 	41201241</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a:t>
            </a:fld>
            <a:endParaRPr lang="en-US"/>
          </a:p>
        </p:txBody>
      </p:sp>
    </p:spTree>
    <p:extLst>
      <p:ext uri="{BB962C8B-B14F-4D97-AF65-F5344CB8AC3E}">
        <p14:creationId xmlns:p14="http://schemas.microsoft.com/office/powerpoint/2010/main" val="3368499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PC qua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USB.</a:t>
            </a:r>
          </a:p>
          <a:p>
            <a:pPr lvl="0"/>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5VDC +/-2.5V,  1A.</a:t>
            </a:r>
          </a:p>
          <a:p>
            <a:pPr lvl="0"/>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USB host.</a:t>
            </a:r>
          </a:p>
          <a:p>
            <a:pPr lvl="0"/>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ngoại</a:t>
            </a:r>
            <a:r>
              <a:rPr lang="en-US" sz="1200" kern="1200" dirty="0" smtClean="0">
                <a:solidFill>
                  <a:schemeClr val="tx1"/>
                </a:solidFill>
                <a:effectLst/>
                <a:latin typeface="+mn-lt"/>
                <a:ea typeface="+mn-ea"/>
                <a:cs typeface="+mn-cs"/>
              </a:rPr>
              <a:t> vi.</a:t>
            </a:r>
          </a:p>
          <a:p>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5VDC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USB, IC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TPS65217C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5VDC.</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12</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u="sng" kern="1200" dirty="0" err="1" smtClean="0">
                <a:solidFill>
                  <a:schemeClr val="tx1"/>
                </a:solidFill>
                <a:effectLst/>
                <a:latin typeface="+mn-lt"/>
                <a:ea typeface="+mn-ea"/>
                <a:cs typeface="+mn-cs"/>
              </a:rPr>
              <a:t>Cài</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đặt</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hệ</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điều</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hành</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cho</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BeagleBoard</a:t>
            </a:r>
            <a:r>
              <a:rPr lang="en-US" sz="1200" b="1" u="sng" kern="1200" dirty="0" smtClean="0">
                <a:solidFill>
                  <a:schemeClr val="tx1"/>
                </a:solidFill>
                <a:effectLst/>
                <a:latin typeface="+mn-lt"/>
                <a:ea typeface="+mn-ea"/>
                <a:cs typeface="+mn-cs"/>
              </a:rPr>
              <a:t> Black</a:t>
            </a:r>
            <a:endParaRPr lang="en-US" sz="1200" b="1"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Tải</a:t>
            </a:r>
            <a:r>
              <a:rPr lang="en-US" sz="1200" kern="1200" dirty="0" smtClean="0">
                <a:solidFill>
                  <a:schemeClr val="tx1"/>
                </a:solidFill>
                <a:effectLst/>
                <a:latin typeface="+mn-lt"/>
                <a:ea typeface="+mn-ea"/>
                <a:cs typeface="+mn-cs"/>
              </a:rPr>
              <a:t> file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(HĐH)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trang</a:t>
            </a:r>
            <a:r>
              <a:rPr lang="en-US" sz="1200" kern="1200" dirty="0" smtClean="0">
                <a:solidFill>
                  <a:schemeClr val="tx1"/>
                </a:solidFill>
                <a:effectLst/>
                <a:latin typeface="+mn-lt"/>
                <a:ea typeface="+mn-ea"/>
                <a:cs typeface="+mn-cs"/>
              </a:rPr>
              <a:t> web </a:t>
            </a:r>
            <a:r>
              <a:rPr lang="en-US" sz="1200" u="sng" kern="1200" dirty="0" smtClean="0">
                <a:solidFill>
                  <a:schemeClr val="tx1"/>
                </a:solidFill>
                <a:effectLst/>
                <a:latin typeface="+mn-lt"/>
                <a:ea typeface="+mn-ea"/>
                <a:cs typeface="+mn-cs"/>
                <a:hlinkClick r:id="rId3"/>
              </a:rPr>
              <a:t>https://beagleboard.org/latest-images</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File </a:t>
            </a:r>
            <a:r>
              <a:rPr lang="en-US" sz="1200" kern="1200" dirty="0" err="1" smtClean="0">
                <a:solidFill>
                  <a:schemeClr val="tx1"/>
                </a:solidFill>
                <a:effectLst/>
                <a:latin typeface="+mn-lt"/>
                <a:ea typeface="+mn-ea"/>
                <a:cs typeface="+mn-cs"/>
              </a:rPr>
              <a:t>tải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img.xz</a:t>
            </a:r>
            <a:r>
              <a:rPr lang="en-US" sz="1200" kern="1200" dirty="0" smtClean="0">
                <a:solidFill>
                  <a:schemeClr val="tx1"/>
                </a:solidFill>
                <a:effectLst/>
                <a:latin typeface="+mn-lt"/>
                <a:ea typeface="+mn-ea"/>
                <a:cs typeface="+mn-cs"/>
              </a:rPr>
              <a:t> . </a:t>
            </a:r>
          </a:p>
          <a:p>
            <a:pPr lvl="0"/>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7-zip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file .</a:t>
            </a:r>
            <a:r>
              <a:rPr lang="en-US" sz="1200" kern="1200" dirty="0" err="1" smtClean="0">
                <a:solidFill>
                  <a:schemeClr val="tx1"/>
                </a:solidFill>
                <a:effectLst/>
                <a:latin typeface="+mn-lt"/>
                <a:ea typeface="+mn-ea"/>
                <a:cs typeface="+mn-cs"/>
              </a:rPr>
              <a:t>img</a:t>
            </a:r>
            <a:r>
              <a:rPr lang="en-US" sz="1200" kern="1200" dirty="0" smtClean="0">
                <a:solidFill>
                  <a:schemeClr val="tx1"/>
                </a:solidFill>
                <a:effectLst/>
                <a:latin typeface="+mn-lt"/>
                <a:ea typeface="+mn-ea"/>
                <a:cs typeface="+mn-cs"/>
              </a:rPr>
              <a:t>. </a:t>
            </a:r>
          </a:p>
          <a:p>
            <a:pPr lvl="0"/>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Win32 Disk Imager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Image Writer for Windows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chép</a:t>
            </a:r>
            <a:r>
              <a:rPr lang="en-US" sz="1200" kern="1200" dirty="0" smtClean="0">
                <a:solidFill>
                  <a:schemeClr val="tx1"/>
                </a:solidFill>
                <a:effectLst/>
                <a:latin typeface="+mn-lt"/>
                <a:ea typeface="+mn-ea"/>
                <a:cs typeface="+mn-cs"/>
              </a:rPr>
              <a:t> file .</a:t>
            </a:r>
            <a:r>
              <a:rPr lang="en-US" sz="1200" kern="1200" dirty="0" err="1" smtClean="0">
                <a:solidFill>
                  <a:schemeClr val="tx1"/>
                </a:solidFill>
                <a:effectLst/>
                <a:latin typeface="+mn-lt"/>
                <a:ea typeface="+mn-ea"/>
                <a:cs typeface="+mn-cs"/>
              </a:rPr>
              <a:t>img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microSD</a:t>
            </a:r>
            <a:r>
              <a:rPr lang="en-US" sz="1200" kern="1200" dirty="0" smtClean="0">
                <a:solidFill>
                  <a:schemeClr val="tx1"/>
                </a:solidFill>
                <a:effectLst/>
                <a:latin typeface="+mn-lt"/>
                <a:ea typeface="+mn-ea"/>
                <a:cs typeface="+mn-cs"/>
              </a:rPr>
              <a:t> card ( &gt; 4GB ).</a:t>
            </a:r>
          </a:p>
          <a:p>
            <a:pPr lvl="0"/>
            <a:r>
              <a:rPr lang="en-US" sz="1200" kern="1200" dirty="0" err="1" smtClean="0">
                <a:solidFill>
                  <a:schemeClr val="tx1"/>
                </a:solidFill>
                <a:effectLst/>
                <a:latin typeface="+mn-lt"/>
                <a:ea typeface="+mn-ea"/>
                <a:cs typeface="+mn-cs"/>
              </a:rPr>
              <a:t>Cắm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microSD</a:t>
            </a:r>
            <a:r>
              <a:rPr lang="en-US" sz="1200" kern="1200" dirty="0" smtClean="0">
                <a:solidFill>
                  <a:schemeClr val="tx1"/>
                </a:solidFill>
                <a:effectLst/>
                <a:latin typeface="+mn-lt"/>
                <a:ea typeface="+mn-ea"/>
                <a:cs typeface="+mn-cs"/>
              </a:rPr>
              <a:t> card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board,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nút</a:t>
            </a:r>
            <a:r>
              <a:rPr lang="en-US" sz="1200" kern="1200" dirty="0" smtClean="0">
                <a:solidFill>
                  <a:schemeClr val="tx1"/>
                </a:solidFill>
                <a:effectLst/>
                <a:latin typeface="+mn-lt"/>
                <a:ea typeface="+mn-ea"/>
                <a:cs typeface="+mn-cs"/>
              </a:rPr>
              <a:t> Boot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boot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microSD</a:t>
            </a:r>
            <a:r>
              <a:rPr lang="en-US" sz="1200" kern="1200" dirty="0" smtClean="0">
                <a:solidFill>
                  <a:schemeClr val="tx1"/>
                </a:solidFill>
                <a:effectLst/>
                <a:latin typeface="+mn-lt"/>
                <a:ea typeface="+mn-ea"/>
                <a:cs typeface="+mn-cs"/>
              </a:rPr>
              <a:t> card.</a:t>
            </a:r>
          </a:p>
          <a:p>
            <a:pPr lvl="0"/>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boot </a:t>
            </a:r>
            <a:r>
              <a:rPr lang="en-US" sz="1200" kern="1200" dirty="0" err="1" smtClean="0">
                <a:solidFill>
                  <a:schemeClr val="tx1"/>
                </a:solidFill>
                <a:effectLst/>
                <a:latin typeface="+mn-lt"/>
                <a:ea typeface="+mn-ea"/>
                <a:cs typeface="+mn-cs"/>
              </a:rPr>
              <a:t>hoàn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4 </a:t>
            </a:r>
            <a:r>
              <a:rPr lang="en-US" sz="1200" kern="1200" dirty="0" err="1" smtClean="0">
                <a:solidFill>
                  <a:schemeClr val="tx1"/>
                </a:solidFill>
                <a:effectLst/>
                <a:latin typeface="+mn-lt"/>
                <a:ea typeface="+mn-ea"/>
                <a:cs typeface="+mn-cs"/>
              </a:rPr>
              <a:t>đèn</a:t>
            </a:r>
            <a:r>
              <a:rPr lang="en-US" sz="1200" kern="1200" dirty="0" smtClean="0">
                <a:solidFill>
                  <a:schemeClr val="tx1"/>
                </a:solidFill>
                <a:effectLst/>
                <a:latin typeface="+mn-lt"/>
                <a:ea typeface="+mn-ea"/>
                <a:cs typeface="+mn-cs"/>
              </a:rPr>
              <a:t> LED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board </a:t>
            </a:r>
            <a:r>
              <a:rPr lang="en-US" sz="1200" kern="1200" dirty="0" err="1" smtClean="0">
                <a:solidFill>
                  <a:schemeClr val="tx1"/>
                </a:solidFill>
                <a:effectLst/>
                <a:latin typeface="+mn-lt"/>
                <a:ea typeface="+mn-ea"/>
                <a:cs typeface="+mn-cs"/>
              </a:rPr>
              <a:t>cùng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ý: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file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boot </a:t>
            </a:r>
            <a:r>
              <a:rPr lang="en-US" sz="1200" kern="1200" dirty="0" err="1" smtClean="0">
                <a:solidFill>
                  <a:schemeClr val="tx1"/>
                </a:solidFill>
                <a:effectLst/>
                <a:latin typeface="+mn-lt"/>
                <a:ea typeface="+mn-ea"/>
                <a:cs typeface="+mn-cs"/>
              </a:rPr>
              <a:t>luôn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microSD</a:t>
            </a:r>
            <a:r>
              <a:rPr lang="en-US" sz="1200" kern="1200" dirty="0" smtClean="0">
                <a:solidFill>
                  <a:schemeClr val="tx1"/>
                </a:solidFill>
                <a:effectLst/>
                <a:latin typeface="+mn-lt"/>
                <a:ea typeface="+mn-ea"/>
                <a:cs typeface="+mn-cs"/>
              </a:rPr>
              <a:t> card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vô</a:t>
            </a:r>
            <a:r>
              <a:rPr lang="en-US" sz="1200" kern="1200" dirty="0" smtClean="0">
                <a:solidFill>
                  <a:schemeClr val="tx1"/>
                </a:solidFill>
                <a:effectLst/>
                <a:latin typeface="+mn-lt"/>
                <a:ea typeface="+mn-ea"/>
                <a:cs typeface="+mn-cs"/>
              </a:rPr>
              <a:t> ý </a:t>
            </a:r>
            <a:r>
              <a:rPr lang="en-US" sz="1200" kern="1200" dirty="0" err="1" smtClean="0">
                <a:solidFill>
                  <a:schemeClr val="tx1"/>
                </a:solidFill>
                <a:effectLst/>
                <a:latin typeface="+mn-lt"/>
                <a:ea typeface="+mn-ea"/>
                <a:cs typeface="+mn-cs"/>
              </a:rPr>
              <a:t>ghi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đè</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eMMC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eMMC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file /boot/uEnv.txt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HĐH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nền</a:t>
            </a:r>
            <a:r>
              <a:rPr lang="en-US" sz="1200" kern="1200" dirty="0" smtClean="0">
                <a:solidFill>
                  <a:schemeClr val="tx1"/>
                </a:solidFill>
                <a:effectLst/>
                <a:latin typeface="+mn-lt"/>
                <a:ea typeface="+mn-ea"/>
                <a:cs typeface="+mn-cs"/>
              </a:rPr>
              <a:t> Linux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 ở </a:t>
            </a:r>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cmdline</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init</a:t>
            </a:r>
            <a:r>
              <a:rPr lang="en-US" sz="1200" kern="1200" dirty="0" smtClean="0">
                <a:solidFill>
                  <a:schemeClr val="tx1"/>
                </a:solidFill>
                <a:effectLst/>
                <a:latin typeface="+mn-lt"/>
                <a:ea typeface="+mn-ea"/>
                <a:cs typeface="+mn-cs"/>
              </a:rPr>
              <a:t>=/opt/scripts/tools/</a:t>
            </a:r>
            <a:r>
              <a:rPr lang="en-US" sz="1200" kern="1200" dirty="0" err="1" smtClean="0">
                <a:solidFill>
                  <a:schemeClr val="tx1"/>
                </a:solidFill>
                <a:effectLst/>
                <a:latin typeface="+mn-lt"/>
                <a:ea typeface="+mn-ea"/>
                <a:cs typeface="+mn-cs"/>
              </a:rPr>
              <a:t>eMMC</a:t>
            </a:r>
            <a:r>
              <a:rPr lang="en-US" sz="1200" kern="1200" dirty="0" smtClean="0">
                <a:solidFill>
                  <a:schemeClr val="tx1"/>
                </a:solidFill>
                <a:effectLst/>
                <a:latin typeface="+mn-lt"/>
                <a:ea typeface="+mn-ea"/>
                <a:cs typeface="+mn-cs"/>
              </a:rPr>
              <a:t>/init-eMMC-flasher-v3.sh'</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13</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err="1" smtClean="0">
                <a:solidFill>
                  <a:schemeClr val="tx1"/>
                </a:solidFill>
                <a:effectLst/>
                <a:latin typeface="+mn-lt"/>
                <a:ea typeface="+mn-ea"/>
                <a:cs typeface="+mn-cs"/>
              </a:rPr>
              <a:t>Cấu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hình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phần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cứng</a:t>
            </a:r>
            <a:endParaRPr lang="en-US" sz="1200" b="1"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webcam Logitech C920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H264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MJPEG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Beaglebone</a:t>
            </a:r>
            <a:r>
              <a:rPr lang="en-US" sz="1200" kern="1200" dirty="0" smtClean="0">
                <a:solidFill>
                  <a:schemeClr val="tx1"/>
                </a:solidFill>
                <a:effectLst/>
                <a:latin typeface="+mn-lt"/>
                <a:ea typeface="+mn-ea"/>
                <a:cs typeface="+mn-cs"/>
              </a:rPr>
              <a:t> Black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webcam Logitech C920.</a:t>
            </a:r>
          </a:p>
          <a:p>
            <a:pPr lvl="0"/>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Laptop.</a:t>
            </a:r>
          </a:p>
          <a:p>
            <a:pPr lvl="0"/>
            <a:r>
              <a:rPr lang="en-US" sz="1200" kern="1200" dirty="0" smtClean="0">
                <a:solidFill>
                  <a:schemeClr val="tx1"/>
                </a:solidFill>
                <a:effectLst/>
                <a:latin typeface="+mn-lt"/>
                <a:ea typeface="+mn-ea"/>
                <a:cs typeface="+mn-cs"/>
              </a:rPr>
              <a:t>Laptop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Beaglebone</a:t>
            </a:r>
            <a:r>
              <a:rPr lang="en-US" sz="1200" kern="1200" dirty="0" smtClean="0">
                <a:solidFill>
                  <a:schemeClr val="tx1"/>
                </a:solidFill>
                <a:effectLst/>
                <a:latin typeface="+mn-lt"/>
                <a:ea typeface="+mn-ea"/>
                <a:cs typeface="+mn-cs"/>
              </a:rPr>
              <a:t> Black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LAN.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C38D75-7751-413C-B172-5D34D0A0EA88}" type="slidenum">
              <a:rPr lang="en-US" smtClean="0"/>
              <a:t>14</a:t>
            </a:fld>
            <a:endParaRPr lang="en-US"/>
          </a:p>
        </p:txBody>
      </p:sp>
    </p:spTree>
    <p:extLst>
      <p:ext uri="{BB962C8B-B14F-4D97-AF65-F5344CB8AC3E}">
        <p14:creationId xmlns:p14="http://schemas.microsoft.com/office/powerpoint/2010/main" val="2309904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err="1" smtClean="0">
                <a:solidFill>
                  <a:schemeClr val="tx1"/>
                </a:solidFill>
                <a:effectLst/>
                <a:latin typeface="+mn-lt"/>
                <a:ea typeface="+mn-ea"/>
                <a:cs typeface="+mn-cs"/>
              </a:rPr>
              <a:t>Cấu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hình</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phần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cứng</a:t>
            </a:r>
            <a:endParaRPr lang="en-US" sz="1200" b="1"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webcam Logitech C920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H264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MJPEG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Beaglebone</a:t>
            </a:r>
            <a:r>
              <a:rPr lang="en-US" sz="1200" kern="1200" dirty="0" smtClean="0">
                <a:solidFill>
                  <a:schemeClr val="tx1"/>
                </a:solidFill>
                <a:effectLst/>
                <a:latin typeface="+mn-lt"/>
                <a:ea typeface="+mn-ea"/>
                <a:cs typeface="+mn-cs"/>
              </a:rPr>
              <a:t> Black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webcam Logitech C920.</a:t>
            </a:r>
          </a:p>
          <a:p>
            <a:pPr lvl="0"/>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Laptop.</a:t>
            </a:r>
          </a:p>
          <a:p>
            <a:pPr lvl="0"/>
            <a:r>
              <a:rPr lang="en-US" sz="1200" kern="1200" dirty="0" smtClean="0">
                <a:solidFill>
                  <a:schemeClr val="tx1"/>
                </a:solidFill>
                <a:effectLst/>
                <a:latin typeface="+mn-lt"/>
                <a:ea typeface="+mn-ea"/>
                <a:cs typeface="+mn-cs"/>
              </a:rPr>
              <a:t>Laptop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Beaglebone</a:t>
            </a:r>
            <a:r>
              <a:rPr lang="en-US" sz="1200" kern="1200" dirty="0" smtClean="0">
                <a:solidFill>
                  <a:schemeClr val="tx1"/>
                </a:solidFill>
                <a:effectLst/>
                <a:latin typeface="+mn-lt"/>
                <a:ea typeface="+mn-ea"/>
                <a:cs typeface="+mn-cs"/>
              </a:rPr>
              <a:t> Black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LAN.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C38D75-7751-413C-B172-5D34D0A0EA88}" type="slidenum">
              <a:rPr lang="en-US" smtClean="0"/>
              <a:t>15</a:t>
            </a:fld>
            <a:endParaRPr lang="en-US"/>
          </a:p>
        </p:txBody>
      </p:sp>
    </p:spTree>
    <p:extLst>
      <p:ext uri="{BB962C8B-B14F-4D97-AF65-F5344CB8AC3E}">
        <p14:creationId xmlns:p14="http://schemas.microsoft.com/office/powerpoint/2010/main" val="2309904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16</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17</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err="1" smtClean="0">
                <a:solidFill>
                  <a:schemeClr val="tx1"/>
                </a:solidFill>
                <a:effectLst/>
                <a:latin typeface="+mn-lt"/>
                <a:ea typeface="+mn-ea"/>
                <a:cs typeface="+mn-cs"/>
              </a:rPr>
              <a:t>ssh</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root@beaglebone.local</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err="1" smtClean="0">
                <a:solidFill>
                  <a:schemeClr val="tx1"/>
                </a:solidFill>
                <a:effectLst/>
                <a:latin typeface="+mn-lt"/>
                <a:ea typeface="+mn-ea"/>
                <a:cs typeface="+mn-cs"/>
              </a:rPr>
              <a:t>git</a:t>
            </a:r>
            <a:r>
              <a:rPr lang="en-US" sz="1200" i="1" kern="1200" dirty="0" smtClean="0">
                <a:solidFill>
                  <a:schemeClr val="tx1"/>
                </a:solidFill>
                <a:effectLst/>
                <a:latin typeface="+mn-lt"/>
                <a:ea typeface="+mn-ea"/>
                <a:cs typeface="+mn-cs"/>
              </a:rPr>
              <a:t> clone git://github.com/derekmolly/boneCV</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cd </a:t>
            </a:r>
            <a:r>
              <a:rPr lang="en-US" sz="1200" i="1" kern="1200" dirty="0" err="1" smtClean="0">
                <a:solidFill>
                  <a:schemeClr val="tx1"/>
                </a:solidFill>
                <a:effectLst/>
                <a:latin typeface="+mn-lt"/>
                <a:ea typeface="+mn-ea"/>
                <a:cs typeface="+mn-cs"/>
              </a:rPr>
              <a:t>boneCV</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i="1" kern="1200" dirty="0" err="1" smtClean="0">
                <a:solidFill>
                  <a:schemeClr val="tx1"/>
                </a:solidFill>
                <a:effectLst/>
                <a:latin typeface="+mn-lt"/>
                <a:ea typeface="+mn-ea"/>
                <a:cs typeface="+mn-cs"/>
              </a:rPr>
              <a:t>ls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./build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gcc</a:t>
            </a:r>
            <a:r>
              <a:rPr lang="en-US" sz="1200" i="1" kern="1200" dirty="0" smtClean="0">
                <a:solidFill>
                  <a:schemeClr val="tx1"/>
                </a:solidFill>
                <a:effectLst/>
                <a:latin typeface="+mn-lt"/>
                <a:ea typeface="+mn-ea"/>
                <a:cs typeface="+mn-cs"/>
              </a:rPr>
              <a:t> -O2 -Wall `</a:t>
            </a:r>
            <a:r>
              <a:rPr lang="en-US" sz="1200" i="1" kern="1200" dirty="0" err="1" smtClean="0">
                <a:solidFill>
                  <a:schemeClr val="tx1"/>
                </a:solidFill>
                <a:effectLst/>
                <a:latin typeface="+mn-lt"/>
                <a:ea typeface="+mn-ea"/>
                <a:cs typeface="+mn-cs"/>
              </a:rPr>
              <a:t>pkg-config</a:t>
            </a:r>
            <a:r>
              <a:rPr lang="en-US" sz="1200" i="1" kern="1200" dirty="0" smtClean="0">
                <a:solidFill>
                  <a:schemeClr val="tx1"/>
                </a:solidFill>
                <a:effectLst/>
                <a:latin typeface="+mn-lt"/>
                <a:ea typeface="+mn-ea"/>
                <a:cs typeface="+mn-cs"/>
              </a:rPr>
              <a:t> --flags --libs libv4l2` </a:t>
            </a:r>
            <a:r>
              <a:rPr lang="en-US" sz="1200" i="1" kern="1200" dirty="0" err="1" smtClean="0">
                <a:solidFill>
                  <a:schemeClr val="tx1"/>
                </a:solidFill>
                <a:effectLst/>
                <a:latin typeface="+mn-lt"/>
                <a:ea typeface="+mn-ea"/>
                <a:cs typeface="+mn-cs"/>
              </a:rPr>
              <a:t>capture.c</a:t>
            </a:r>
            <a:r>
              <a:rPr lang="en-US" sz="1200" i="1" kern="1200" dirty="0" smtClean="0">
                <a:solidFill>
                  <a:schemeClr val="tx1"/>
                </a:solidFill>
                <a:effectLst/>
                <a:latin typeface="+mn-lt"/>
                <a:ea typeface="+mn-ea"/>
                <a:cs typeface="+mn-cs"/>
              </a:rPr>
              <a:t> -o capture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v4l2-ctl --set-</a:t>
            </a:r>
            <a:r>
              <a:rPr lang="en-US" sz="1200" i="1" kern="1200" dirty="0" err="1" smtClean="0">
                <a:solidFill>
                  <a:schemeClr val="tx1"/>
                </a:solidFill>
                <a:effectLst/>
                <a:latin typeface="+mn-lt"/>
                <a:ea typeface="+mn-ea"/>
                <a:cs typeface="+mn-cs"/>
              </a:rPr>
              <a:t>fmt</a:t>
            </a:r>
            <a:r>
              <a:rPr lang="en-US" sz="1200" i="1" kern="1200" dirty="0" smtClean="0">
                <a:solidFill>
                  <a:schemeClr val="tx1"/>
                </a:solidFill>
                <a:effectLst/>
                <a:latin typeface="+mn-lt"/>
                <a:ea typeface="+mn-ea"/>
                <a:cs typeface="+mn-cs"/>
              </a:rPr>
              <a:t>-video=width=1920,height=1080,pixelformat=1</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18</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err="1" smtClean="0">
                <a:solidFill>
                  <a:schemeClr val="tx1"/>
                </a:solidFill>
                <a:effectLst/>
                <a:latin typeface="+mn-lt"/>
                <a:ea typeface="+mn-ea"/>
                <a:cs typeface="+mn-cs"/>
              </a:rPr>
              <a:t>Truyền</a:t>
            </a:r>
            <a:r>
              <a:rPr lang="en-US" sz="1200" b="1" u="sng" kern="1200" dirty="0" smtClean="0">
                <a:solidFill>
                  <a:schemeClr val="tx1"/>
                </a:solidFill>
                <a:effectLst/>
                <a:latin typeface="+mn-lt"/>
                <a:ea typeface="+mn-ea"/>
                <a:cs typeface="+mn-cs"/>
              </a:rPr>
              <a:t> video </a:t>
            </a:r>
            <a:r>
              <a:rPr lang="en-US" sz="1200" b="1" u="sng" kern="1200" dirty="0" err="1" smtClean="0">
                <a:solidFill>
                  <a:schemeClr val="tx1"/>
                </a:solidFill>
                <a:effectLst/>
                <a:latin typeface="+mn-lt"/>
                <a:ea typeface="+mn-ea"/>
                <a:cs typeface="+mn-cs"/>
              </a:rPr>
              <a:t>bằng</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giao</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thức</a:t>
            </a:r>
            <a:r>
              <a:rPr lang="en-US" sz="1200" b="1" u="sng" kern="1200" dirty="0" smtClean="0">
                <a:solidFill>
                  <a:schemeClr val="tx1"/>
                </a:solidFill>
                <a:effectLst/>
                <a:latin typeface="+mn-lt"/>
                <a:ea typeface="+mn-ea"/>
                <a:cs typeface="+mn-cs"/>
              </a:rPr>
              <a:t> RTP</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./capture -F -o -c0|avconv -re -i - -</a:t>
            </a:r>
            <a:r>
              <a:rPr lang="en-US" sz="1200" i="1" kern="1200" dirty="0" err="1" smtClean="0">
                <a:solidFill>
                  <a:schemeClr val="tx1"/>
                </a:solidFill>
                <a:effectLst/>
                <a:latin typeface="+mn-lt"/>
                <a:ea typeface="+mn-ea"/>
                <a:cs typeface="+mn-cs"/>
              </a:rPr>
              <a:t>vcodec</a:t>
            </a:r>
            <a:r>
              <a:rPr lang="en-US" sz="1200" i="1" kern="1200" dirty="0" smtClean="0">
                <a:solidFill>
                  <a:schemeClr val="tx1"/>
                </a:solidFill>
                <a:effectLst/>
                <a:latin typeface="+mn-lt"/>
                <a:ea typeface="+mn-ea"/>
                <a:cs typeface="+mn-cs"/>
              </a:rPr>
              <a:t> copy -f  </a:t>
            </a:r>
            <a:r>
              <a:rPr lang="en-US" sz="1200" i="1" kern="1200" dirty="0" err="1" smtClean="0">
                <a:solidFill>
                  <a:schemeClr val="tx1"/>
                </a:solidFill>
                <a:effectLst/>
                <a:latin typeface="+mn-lt"/>
                <a:ea typeface="+mn-ea"/>
                <a:cs typeface="+mn-cs"/>
              </a:rPr>
              <a:t>rtp</a:t>
            </a:r>
            <a:r>
              <a:rPr lang="en-US" sz="1200" i="1" kern="1200" dirty="0" smtClean="0">
                <a:solidFill>
                  <a:schemeClr val="tx1"/>
                </a:solidFill>
                <a:effectLst/>
                <a:latin typeface="+mn-lt"/>
                <a:ea typeface="+mn-ea"/>
                <a:cs typeface="+mn-cs"/>
              </a:rPr>
              <a:t> rtp://192.168.1.100:1234/</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192.168.1.100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IP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laptop .</a:t>
            </a:r>
          </a:p>
          <a:p>
            <a:r>
              <a:rPr lang="en-US" sz="1200" kern="1200" dirty="0" err="1" smtClean="0">
                <a:solidFill>
                  <a:schemeClr val="tx1"/>
                </a:solidFill>
                <a:effectLst/>
                <a:latin typeface="+mn-lt"/>
                <a:ea typeface="+mn-ea"/>
                <a:cs typeface="+mn-cs"/>
              </a:rPr>
              <a:t>Giao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RTP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file SDP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Ctrl+C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echo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copy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SDP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file .</a:t>
            </a:r>
            <a:r>
              <a:rPr lang="en-US" sz="1200" kern="1200" dirty="0" err="1" smtClean="0">
                <a:solidFill>
                  <a:schemeClr val="tx1"/>
                </a:solidFill>
                <a:effectLst/>
                <a:latin typeface="+mn-lt"/>
                <a:ea typeface="+mn-ea"/>
                <a:cs typeface="+mn-cs"/>
              </a:rPr>
              <a:t>sdp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file capture.</a:t>
            </a:r>
          </a:p>
          <a:p>
            <a:r>
              <a:rPr lang="en-US" sz="1200" i="1" kern="1200" dirty="0" smtClean="0">
                <a:solidFill>
                  <a:schemeClr val="tx1"/>
                </a:solidFill>
                <a:effectLst/>
                <a:latin typeface="+mn-lt"/>
                <a:ea typeface="+mn-ea"/>
                <a:cs typeface="+mn-cs"/>
              </a:rPr>
              <a:t>echo “&lt;</a:t>
            </a:r>
            <a:r>
              <a:rPr lang="en-US" sz="1200" i="1" kern="1200" dirty="0" err="1" smtClean="0">
                <a:solidFill>
                  <a:schemeClr val="tx1"/>
                </a:solidFill>
                <a:effectLst/>
                <a:latin typeface="+mn-lt"/>
                <a:ea typeface="+mn-ea"/>
                <a:cs typeface="+mn-cs"/>
              </a:rPr>
              <a:t>nội</a:t>
            </a:r>
            <a:r>
              <a:rPr lang="en-US" sz="1200" i="1" kern="1200" dirty="0" smtClean="0">
                <a:solidFill>
                  <a:schemeClr val="tx1"/>
                </a:solidFill>
                <a:effectLst/>
                <a:latin typeface="+mn-lt"/>
                <a:ea typeface="+mn-ea"/>
                <a:cs typeface="+mn-cs"/>
              </a:rPr>
              <a:t> dung SDP </a:t>
            </a:r>
            <a:r>
              <a:rPr lang="en-US" sz="1200" i="1" kern="1200" dirty="0" err="1" smtClean="0">
                <a:solidFill>
                  <a:schemeClr val="tx1"/>
                </a:solidFill>
                <a:effectLst/>
                <a:latin typeface="+mn-lt"/>
                <a:ea typeface="+mn-ea"/>
                <a:cs typeface="+mn-cs"/>
              </a:rPr>
              <a:t>đã</a:t>
            </a:r>
            <a:r>
              <a:rPr lang="en-US" sz="1200" i="1" kern="1200" dirty="0" smtClean="0">
                <a:solidFill>
                  <a:schemeClr val="tx1"/>
                </a:solidFill>
                <a:effectLst/>
                <a:latin typeface="+mn-lt"/>
                <a:ea typeface="+mn-ea"/>
                <a:cs typeface="+mn-cs"/>
              </a:rPr>
              <a:t> copy&gt;”  &gt; </a:t>
            </a:r>
            <a:r>
              <a:rPr lang="en-US" sz="1200" i="1" kern="1200" dirty="0" err="1" smtClean="0">
                <a:solidFill>
                  <a:schemeClr val="tx1"/>
                </a:solidFill>
                <a:effectLst/>
                <a:latin typeface="+mn-lt"/>
                <a:ea typeface="+mn-ea"/>
                <a:cs typeface="+mn-cs"/>
              </a:rPr>
              <a:t>BeagleboneRTPStream.sdp</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./capture -F -o -c0|avconv -re -i - -</a:t>
            </a:r>
            <a:r>
              <a:rPr lang="en-US" sz="1200" i="1" kern="1200" dirty="0" err="1" smtClean="0">
                <a:solidFill>
                  <a:schemeClr val="tx1"/>
                </a:solidFill>
                <a:effectLst/>
                <a:latin typeface="+mn-lt"/>
                <a:ea typeface="+mn-ea"/>
                <a:cs typeface="+mn-cs"/>
              </a:rPr>
              <a:t>vcodec</a:t>
            </a:r>
            <a:r>
              <a:rPr lang="en-US" sz="1200" i="1" kern="1200" dirty="0" smtClean="0">
                <a:solidFill>
                  <a:schemeClr val="tx1"/>
                </a:solidFill>
                <a:effectLst/>
                <a:latin typeface="+mn-lt"/>
                <a:ea typeface="+mn-ea"/>
                <a:cs typeface="+mn-cs"/>
              </a:rPr>
              <a:t> copy -f  </a:t>
            </a:r>
            <a:r>
              <a:rPr lang="en-US" sz="1200" i="1" kern="1200" dirty="0" err="1" smtClean="0">
                <a:solidFill>
                  <a:schemeClr val="tx1"/>
                </a:solidFill>
                <a:effectLst/>
                <a:latin typeface="+mn-lt"/>
                <a:ea typeface="+mn-ea"/>
                <a:cs typeface="+mn-cs"/>
              </a:rPr>
              <a:t>rtp</a:t>
            </a:r>
            <a:r>
              <a:rPr lang="en-US" sz="1200" i="1" kern="1200" dirty="0" smtClean="0">
                <a:solidFill>
                  <a:schemeClr val="tx1"/>
                </a:solidFill>
                <a:effectLst/>
                <a:latin typeface="+mn-lt"/>
                <a:ea typeface="+mn-ea"/>
                <a:cs typeface="+mn-cs"/>
              </a:rPr>
              <a:t> rtp://192.168.1.100:1234/</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gởi</a:t>
            </a:r>
            <a:r>
              <a:rPr lang="en-US" sz="1200" kern="1200" dirty="0" smtClean="0">
                <a:solidFill>
                  <a:schemeClr val="tx1"/>
                </a:solidFill>
                <a:effectLst/>
                <a:latin typeface="+mn-lt"/>
                <a:ea typeface="+mn-ea"/>
                <a:cs typeface="+mn-cs"/>
              </a:rPr>
              <a:t> file </a:t>
            </a:r>
            <a:r>
              <a:rPr lang="en-US" sz="1200" b="1" kern="1200" dirty="0" err="1" smtClean="0">
                <a:solidFill>
                  <a:schemeClr val="tx1"/>
                </a:solidFill>
                <a:effectLst/>
                <a:latin typeface="+mn-lt"/>
                <a:ea typeface="+mn-ea"/>
                <a:cs typeface="+mn-cs"/>
              </a:rPr>
              <a:t>BeagleboneRTPStream.sdp</a:t>
            </a:r>
            <a:r>
              <a:rPr lang="en-US" sz="1200" i="1"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laptop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FTP (Windows)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SFTP (Linux)</a:t>
            </a:r>
          </a:p>
          <a:p>
            <a:r>
              <a:rPr lang="en-US" sz="1200" kern="1200" dirty="0" err="1" smtClean="0">
                <a:solidFill>
                  <a:schemeClr val="tx1"/>
                </a:solidFill>
                <a:effectLst/>
                <a:latin typeface="+mn-lt"/>
                <a:ea typeface="+mn-ea"/>
                <a:cs typeface="+mn-cs"/>
              </a:rPr>
              <a:t>Bây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giờ</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truyền</a:t>
            </a:r>
            <a:r>
              <a:rPr lang="en-US" sz="1200" kern="1200" dirty="0" smtClean="0">
                <a:solidFill>
                  <a:schemeClr val="tx1"/>
                </a:solidFill>
                <a:effectLst/>
                <a:latin typeface="+mn-lt"/>
                <a:ea typeface="+mn-ea"/>
                <a:cs typeface="+mn-cs"/>
              </a:rPr>
              <a:t> stream video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laptop.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laptop </a:t>
            </a:r>
            <a:r>
              <a:rPr lang="en-US" sz="1200" kern="1200" dirty="0" err="1" smtClean="0">
                <a:solidFill>
                  <a:schemeClr val="tx1"/>
                </a:solidFill>
                <a:effectLst/>
                <a:latin typeface="+mn-lt"/>
                <a:ea typeface="+mn-ea"/>
                <a:cs typeface="+mn-cs"/>
              </a:rPr>
              <a:t>chạy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VLC Media Player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File </a:t>
            </a:r>
            <a:r>
              <a:rPr lang="en-US" sz="1200" b="1" kern="1200" dirty="0" err="1" smtClean="0">
                <a:solidFill>
                  <a:schemeClr val="tx1"/>
                </a:solidFill>
                <a:effectLst/>
                <a:latin typeface="+mn-lt"/>
                <a:ea typeface="+mn-ea"/>
                <a:cs typeface="+mn-cs"/>
              </a:rPr>
              <a:t>BeagleboneRTPStream.sdp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stream video .</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19</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err="1" smtClean="0">
                <a:solidFill>
                  <a:schemeClr val="tx1"/>
                </a:solidFill>
                <a:effectLst/>
                <a:latin typeface="+mn-lt"/>
                <a:ea typeface="+mn-ea"/>
                <a:cs typeface="+mn-cs"/>
              </a:rPr>
              <a:t>Truyền</a:t>
            </a:r>
            <a:r>
              <a:rPr lang="en-US" sz="1200" b="1" u="sng" kern="1200" dirty="0" smtClean="0">
                <a:solidFill>
                  <a:schemeClr val="tx1"/>
                </a:solidFill>
                <a:effectLst/>
                <a:latin typeface="+mn-lt"/>
                <a:ea typeface="+mn-ea"/>
                <a:cs typeface="+mn-cs"/>
              </a:rPr>
              <a:t> video </a:t>
            </a:r>
            <a:r>
              <a:rPr lang="en-US" sz="1200" b="1" u="sng" kern="1200" dirty="0" err="1" smtClean="0">
                <a:solidFill>
                  <a:schemeClr val="tx1"/>
                </a:solidFill>
                <a:effectLst/>
                <a:latin typeface="+mn-lt"/>
                <a:ea typeface="+mn-ea"/>
                <a:cs typeface="+mn-cs"/>
              </a:rPr>
              <a:t>bằng</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giao</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thức</a:t>
            </a:r>
            <a:r>
              <a:rPr lang="en-US" sz="1200" b="1" u="sng" kern="1200" dirty="0" smtClean="0">
                <a:solidFill>
                  <a:schemeClr val="tx1"/>
                </a:solidFill>
                <a:effectLst/>
                <a:latin typeface="+mn-lt"/>
                <a:ea typeface="+mn-ea"/>
                <a:cs typeface="+mn-cs"/>
              </a:rPr>
              <a:t> RTP</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./capture -F -o -c0|avconv -re -i - -</a:t>
            </a:r>
            <a:r>
              <a:rPr lang="en-US" sz="1200" i="1" kern="1200" dirty="0" err="1" smtClean="0">
                <a:solidFill>
                  <a:schemeClr val="tx1"/>
                </a:solidFill>
                <a:effectLst/>
                <a:latin typeface="+mn-lt"/>
                <a:ea typeface="+mn-ea"/>
                <a:cs typeface="+mn-cs"/>
              </a:rPr>
              <a:t>vcodec</a:t>
            </a:r>
            <a:r>
              <a:rPr lang="en-US" sz="1200" i="1" kern="1200" dirty="0" smtClean="0">
                <a:solidFill>
                  <a:schemeClr val="tx1"/>
                </a:solidFill>
                <a:effectLst/>
                <a:latin typeface="+mn-lt"/>
                <a:ea typeface="+mn-ea"/>
                <a:cs typeface="+mn-cs"/>
              </a:rPr>
              <a:t> copy -f  </a:t>
            </a:r>
            <a:r>
              <a:rPr lang="en-US" sz="1200" i="1" kern="1200" dirty="0" err="1" smtClean="0">
                <a:solidFill>
                  <a:schemeClr val="tx1"/>
                </a:solidFill>
                <a:effectLst/>
                <a:latin typeface="+mn-lt"/>
                <a:ea typeface="+mn-ea"/>
                <a:cs typeface="+mn-cs"/>
              </a:rPr>
              <a:t>rtp</a:t>
            </a:r>
            <a:r>
              <a:rPr lang="en-US" sz="1200" i="1" kern="1200" dirty="0" smtClean="0">
                <a:solidFill>
                  <a:schemeClr val="tx1"/>
                </a:solidFill>
                <a:effectLst/>
                <a:latin typeface="+mn-lt"/>
                <a:ea typeface="+mn-ea"/>
                <a:cs typeface="+mn-cs"/>
              </a:rPr>
              <a:t> rtp://192.168.1.100:1234/</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192.168.1.100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IP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laptop .</a:t>
            </a:r>
          </a:p>
          <a:p>
            <a:r>
              <a:rPr lang="en-US" sz="1200" kern="1200" dirty="0" err="1" smtClean="0">
                <a:solidFill>
                  <a:schemeClr val="tx1"/>
                </a:solidFill>
                <a:effectLst/>
                <a:latin typeface="+mn-lt"/>
                <a:ea typeface="+mn-ea"/>
                <a:cs typeface="+mn-cs"/>
              </a:rPr>
              <a:t>Giao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RTP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file SDP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Ctrl+C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echo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copy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SDP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file .</a:t>
            </a:r>
            <a:r>
              <a:rPr lang="en-US" sz="1200" kern="1200" dirty="0" err="1" smtClean="0">
                <a:solidFill>
                  <a:schemeClr val="tx1"/>
                </a:solidFill>
                <a:effectLst/>
                <a:latin typeface="+mn-lt"/>
                <a:ea typeface="+mn-ea"/>
                <a:cs typeface="+mn-cs"/>
              </a:rPr>
              <a:t>sdp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file capture.</a:t>
            </a:r>
          </a:p>
          <a:p>
            <a:r>
              <a:rPr lang="en-US" sz="1200" i="1" kern="1200" dirty="0" smtClean="0">
                <a:solidFill>
                  <a:schemeClr val="tx1"/>
                </a:solidFill>
                <a:effectLst/>
                <a:latin typeface="+mn-lt"/>
                <a:ea typeface="+mn-ea"/>
                <a:cs typeface="+mn-cs"/>
              </a:rPr>
              <a:t>echo “&lt;</a:t>
            </a:r>
            <a:r>
              <a:rPr lang="en-US" sz="1200" i="1" kern="1200" dirty="0" err="1" smtClean="0">
                <a:solidFill>
                  <a:schemeClr val="tx1"/>
                </a:solidFill>
                <a:effectLst/>
                <a:latin typeface="+mn-lt"/>
                <a:ea typeface="+mn-ea"/>
                <a:cs typeface="+mn-cs"/>
              </a:rPr>
              <a:t>nội</a:t>
            </a:r>
            <a:r>
              <a:rPr lang="en-US" sz="1200" i="1" kern="1200" dirty="0" smtClean="0">
                <a:solidFill>
                  <a:schemeClr val="tx1"/>
                </a:solidFill>
                <a:effectLst/>
                <a:latin typeface="+mn-lt"/>
                <a:ea typeface="+mn-ea"/>
                <a:cs typeface="+mn-cs"/>
              </a:rPr>
              <a:t> dung SDP </a:t>
            </a:r>
            <a:r>
              <a:rPr lang="en-US" sz="1200" i="1" kern="1200" dirty="0" err="1" smtClean="0">
                <a:solidFill>
                  <a:schemeClr val="tx1"/>
                </a:solidFill>
                <a:effectLst/>
                <a:latin typeface="+mn-lt"/>
                <a:ea typeface="+mn-ea"/>
                <a:cs typeface="+mn-cs"/>
              </a:rPr>
              <a:t>đã</a:t>
            </a:r>
            <a:r>
              <a:rPr lang="en-US" sz="1200" i="1" kern="1200" dirty="0" smtClean="0">
                <a:solidFill>
                  <a:schemeClr val="tx1"/>
                </a:solidFill>
                <a:effectLst/>
                <a:latin typeface="+mn-lt"/>
                <a:ea typeface="+mn-ea"/>
                <a:cs typeface="+mn-cs"/>
              </a:rPr>
              <a:t> copy&gt;”  &gt; </a:t>
            </a:r>
            <a:r>
              <a:rPr lang="en-US" sz="1200" i="1" kern="1200" dirty="0" err="1" smtClean="0">
                <a:solidFill>
                  <a:schemeClr val="tx1"/>
                </a:solidFill>
                <a:effectLst/>
                <a:latin typeface="+mn-lt"/>
                <a:ea typeface="+mn-ea"/>
                <a:cs typeface="+mn-cs"/>
              </a:rPr>
              <a:t>BeagleboneRTPStream.sdp</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./capture -F -o -c0|avconv -re -i - -</a:t>
            </a:r>
            <a:r>
              <a:rPr lang="en-US" sz="1200" i="1" kern="1200" dirty="0" err="1" smtClean="0">
                <a:solidFill>
                  <a:schemeClr val="tx1"/>
                </a:solidFill>
                <a:effectLst/>
                <a:latin typeface="+mn-lt"/>
                <a:ea typeface="+mn-ea"/>
                <a:cs typeface="+mn-cs"/>
              </a:rPr>
              <a:t>vcodec</a:t>
            </a:r>
            <a:r>
              <a:rPr lang="en-US" sz="1200" i="1" kern="1200" dirty="0" smtClean="0">
                <a:solidFill>
                  <a:schemeClr val="tx1"/>
                </a:solidFill>
                <a:effectLst/>
                <a:latin typeface="+mn-lt"/>
                <a:ea typeface="+mn-ea"/>
                <a:cs typeface="+mn-cs"/>
              </a:rPr>
              <a:t> copy -f  </a:t>
            </a:r>
            <a:r>
              <a:rPr lang="en-US" sz="1200" i="1" kern="1200" dirty="0" err="1" smtClean="0">
                <a:solidFill>
                  <a:schemeClr val="tx1"/>
                </a:solidFill>
                <a:effectLst/>
                <a:latin typeface="+mn-lt"/>
                <a:ea typeface="+mn-ea"/>
                <a:cs typeface="+mn-cs"/>
              </a:rPr>
              <a:t>rtp</a:t>
            </a:r>
            <a:r>
              <a:rPr lang="en-US" sz="1200" i="1" kern="1200" dirty="0" smtClean="0">
                <a:solidFill>
                  <a:schemeClr val="tx1"/>
                </a:solidFill>
                <a:effectLst/>
                <a:latin typeface="+mn-lt"/>
                <a:ea typeface="+mn-ea"/>
                <a:cs typeface="+mn-cs"/>
              </a:rPr>
              <a:t> rtp://192.168.1.100:1234/</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gởi</a:t>
            </a:r>
            <a:r>
              <a:rPr lang="en-US" sz="1200" kern="1200" dirty="0" smtClean="0">
                <a:solidFill>
                  <a:schemeClr val="tx1"/>
                </a:solidFill>
                <a:effectLst/>
                <a:latin typeface="+mn-lt"/>
                <a:ea typeface="+mn-ea"/>
                <a:cs typeface="+mn-cs"/>
              </a:rPr>
              <a:t> file </a:t>
            </a:r>
            <a:r>
              <a:rPr lang="en-US" sz="1200" b="1" kern="1200" dirty="0" err="1" smtClean="0">
                <a:solidFill>
                  <a:schemeClr val="tx1"/>
                </a:solidFill>
                <a:effectLst/>
                <a:latin typeface="+mn-lt"/>
                <a:ea typeface="+mn-ea"/>
                <a:cs typeface="+mn-cs"/>
              </a:rPr>
              <a:t>BeagleboneRTPStream.sdp</a:t>
            </a:r>
            <a:r>
              <a:rPr lang="en-US" sz="1200" i="1"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laptop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FTP (Windows)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SFTP (Linux)</a:t>
            </a:r>
          </a:p>
          <a:p>
            <a:r>
              <a:rPr lang="en-US" sz="1200" kern="1200" dirty="0" err="1" smtClean="0">
                <a:solidFill>
                  <a:schemeClr val="tx1"/>
                </a:solidFill>
                <a:effectLst/>
                <a:latin typeface="+mn-lt"/>
                <a:ea typeface="+mn-ea"/>
                <a:cs typeface="+mn-cs"/>
              </a:rPr>
              <a:t>Bây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giờ</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truyền</a:t>
            </a:r>
            <a:r>
              <a:rPr lang="en-US" sz="1200" kern="1200" dirty="0" smtClean="0">
                <a:solidFill>
                  <a:schemeClr val="tx1"/>
                </a:solidFill>
                <a:effectLst/>
                <a:latin typeface="+mn-lt"/>
                <a:ea typeface="+mn-ea"/>
                <a:cs typeface="+mn-cs"/>
              </a:rPr>
              <a:t> stream video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laptop.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laptop </a:t>
            </a:r>
            <a:r>
              <a:rPr lang="en-US" sz="1200" kern="1200" dirty="0" err="1" smtClean="0">
                <a:solidFill>
                  <a:schemeClr val="tx1"/>
                </a:solidFill>
                <a:effectLst/>
                <a:latin typeface="+mn-lt"/>
                <a:ea typeface="+mn-ea"/>
                <a:cs typeface="+mn-cs"/>
              </a:rPr>
              <a:t>chạy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VLC Media Player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File </a:t>
            </a:r>
            <a:r>
              <a:rPr lang="en-US" sz="1200" b="1" kern="1200" dirty="0" err="1" smtClean="0">
                <a:solidFill>
                  <a:schemeClr val="tx1"/>
                </a:solidFill>
                <a:effectLst/>
                <a:latin typeface="+mn-lt"/>
                <a:ea typeface="+mn-ea"/>
                <a:cs typeface="+mn-cs"/>
              </a:rPr>
              <a:t>BeagleboneRTPStream.sdp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stream video .</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20</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err="1" smtClean="0">
                <a:solidFill>
                  <a:schemeClr val="tx1"/>
                </a:solidFill>
                <a:effectLst/>
                <a:latin typeface="+mn-lt"/>
                <a:ea typeface="+mn-ea"/>
                <a:cs typeface="+mn-cs"/>
              </a:rPr>
              <a:t>Truyền</a:t>
            </a:r>
            <a:r>
              <a:rPr lang="en-US" sz="1200" b="1" u="sng" kern="1200" dirty="0" smtClean="0">
                <a:solidFill>
                  <a:schemeClr val="tx1"/>
                </a:solidFill>
                <a:effectLst/>
                <a:latin typeface="+mn-lt"/>
                <a:ea typeface="+mn-ea"/>
                <a:cs typeface="+mn-cs"/>
              </a:rPr>
              <a:t> video </a:t>
            </a:r>
            <a:r>
              <a:rPr lang="en-US" sz="1200" b="1" u="sng" kern="1200" dirty="0" err="1" smtClean="0">
                <a:solidFill>
                  <a:schemeClr val="tx1"/>
                </a:solidFill>
                <a:effectLst/>
                <a:latin typeface="+mn-lt"/>
                <a:ea typeface="+mn-ea"/>
                <a:cs typeface="+mn-cs"/>
              </a:rPr>
              <a:t>bằng</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giao</a:t>
            </a:r>
            <a:r>
              <a:rPr lang="en-US" sz="1200" b="1" u="sng" kern="1200" dirty="0" smtClean="0">
                <a:solidFill>
                  <a:schemeClr val="tx1"/>
                </a:solidFill>
                <a:effectLst/>
                <a:latin typeface="+mn-lt"/>
                <a:ea typeface="+mn-ea"/>
                <a:cs typeface="+mn-cs"/>
              </a:rPr>
              <a:t> </a:t>
            </a:r>
            <a:r>
              <a:rPr lang="en-US" sz="1200" b="1" u="sng" kern="1200" dirty="0" err="1" smtClean="0">
                <a:solidFill>
                  <a:schemeClr val="tx1"/>
                </a:solidFill>
                <a:effectLst/>
                <a:latin typeface="+mn-lt"/>
                <a:ea typeface="+mn-ea"/>
                <a:cs typeface="+mn-cs"/>
              </a:rPr>
              <a:t>thức</a:t>
            </a:r>
            <a:r>
              <a:rPr lang="en-US" sz="1200" b="1" u="sng" kern="1200" dirty="0" smtClean="0">
                <a:solidFill>
                  <a:schemeClr val="tx1"/>
                </a:solidFill>
                <a:effectLst/>
                <a:latin typeface="+mn-lt"/>
                <a:ea typeface="+mn-ea"/>
                <a:cs typeface="+mn-cs"/>
              </a:rPr>
              <a:t> UDP</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UDP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kiểu</a:t>
            </a:r>
            <a:r>
              <a:rPr lang="en-US" sz="1200" kern="1200" dirty="0" smtClean="0">
                <a:solidFill>
                  <a:schemeClr val="tx1"/>
                </a:solidFill>
                <a:effectLst/>
                <a:latin typeface="+mn-lt"/>
                <a:ea typeface="+mn-ea"/>
                <a:cs typeface="+mn-cs"/>
              </a:rPr>
              <a:t>, Unicast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Multicast. UDP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RTP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file SDP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client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(client). UDP Multicast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client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video stream.</a:t>
            </a:r>
          </a:p>
          <a:p>
            <a:r>
              <a:rPr lang="en-US" sz="1200" i="1" kern="1200" dirty="0" smtClean="0">
                <a:solidFill>
                  <a:schemeClr val="tx1"/>
                </a:solidFill>
                <a:effectLst/>
                <a:latin typeface="+mn-lt"/>
                <a:ea typeface="+mn-ea"/>
                <a:cs typeface="+mn-cs"/>
              </a:rPr>
              <a:t>./capture -F -o -c0|avconv -re -i - -</a:t>
            </a:r>
            <a:r>
              <a:rPr lang="en-US" sz="1200" i="1" kern="1200" dirty="0" err="1" smtClean="0">
                <a:solidFill>
                  <a:schemeClr val="tx1"/>
                </a:solidFill>
                <a:effectLst/>
                <a:latin typeface="+mn-lt"/>
                <a:ea typeface="+mn-ea"/>
                <a:cs typeface="+mn-cs"/>
              </a:rPr>
              <a:t>vcodec</a:t>
            </a:r>
            <a:r>
              <a:rPr lang="en-US" sz="1200" i="1" kern="1200" dirty="0" smtClean="0">
                <a:solidFill>
                  <a:schemeClr val="tx1"/>
                </a:solidFill>
                <a:effectLst/>
                <a:latin typeface="+mn-lt"/>
                <a:ea typeface="+mn-ea"/>
                <a:cs typeface="+mn-cs"/>
              </a:rPr>
              <a:t> copy -f  </a:t>
            </a:r>
            <a:r>
              <a:rPr lang="en-US" sz="1200" i="1" kern="1200" dirty="0" err="1" smtClean="0">
                <a:solidFill>
                  <a:schemeClr val="tx1"/>
                </a:solidFill>
                <a:effectLst/>
                <a:latin typeface="+mn-lt"/>
                <a:ea typeface="+mn-ea"/>
                <a:cs typeface="+mn-cs"/>
              </a:rPr>
              <a:t>mpegts</a:t>
            </a:r>
            <a:r>
              <a:rPr lang="en-US" sz="1200" i="1" kern="1200" dirty="0" smtClean="0">
                <a:solidFill>
                  <a:schemeClr val="tx1"/>
                </a:solidFill>
                <a:effectLst/>
                <a:latin typeface="+mn-lt"/>
                <a:ea typeface="+mn-ea"/>
                <a:cs typeface="+mn-cs"/>
              </a:rPr>
              <a:t> udp://192.168.1.100:1234/</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C38D75-7751-413C-B172-5D34D0A0EA88}" type="slidenum">
              <a:rPr lang="en-US" smtClean="0"/>
              <a:t>21</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The </a:t>
            </a:r>
            <a:r>
              <a:rPr lang="en-US" sz="900" b="1" dirty="0" err="1" smtClean="0"/>
              <a:t>BeagleBoard</a:t>
            </a:r>
            <a:r>
              <a:rPr lang="en-US" sz="900" dirty="0" smtClean="0"/>
              <a:t> is a low-power open-source hardware single-board computer produced by Texas Instruments in association with </a:t>
            </a:r>
            <a:r>
              <a:rPr lang="en-US" sz="900" dirty="0" err="1" smtClean="0"/>
              <a:t>Digi</a:t>
            </a:r>
            <a:r>
              <a:rPr lang="en-US" sz="900" dirty="0" smtClean="0"/>
              <a:t>-Key and Newark element14. The </a:t>
            </a:r>
            <a:r>
              <a:rPr lang="en-US" sz="900" dirty="0" err="1" smtClean="0"/>
              <a:t>BeagleBoard</a:t>
            </a:r>
            <a:r>
              <a:rPr lang="en-US" sz="900" dirty="0" smtClean="0"/>
              <a:t> was also designed with open source software development in mind, and as a way of demonstrating the Texas Instrument's OMAP3530 system-on-a-chip.[8] The board was developed by a small team of engineers as an educational board that could be used in colleges around the world to teach open source hardware and software capabilities. It is also sold to the public under the Creative Commons share-alike license. The board was designed using Cadence </a:t>
            </a:r>
            <a:r>
              <a:rPr lang="en-US" sz="900" dirty="0" err="1" smtClean="0"/>
              <a:t>OrCAD</a:t>
            </a:r>
            <a:r>
              <a:rPr lang="en-US" sz="900" dirty="0" smtClean="0"/>
              <a:t> for schematics and Cadence Allegro for PCB manufacturing; no simulation software was used.[citation needed]</a:t>
            </a:r>
          </a:p>
          <a:p>
            <a:endParaRPr lang="en-US" sz="900" dirty="0" smtClean="0"/>
          </a:p>
          <a:p>
            <a:r>
              <a:rPr lang="en-US" sz="900" b="1" i="0" kern="1200" dirty="0" smtClean="0">
                <a:solidFill>
                  <a:schemeClr val="tx1"/>
                </a:solidFill>
                <a:effectLst/>
                <a:latin typeface="+mn-lt"/>
                <a:ea typeface="+mn-ea"/>
                <a:cs typeface="+mn-cs"/>
              </a:rPr>
              <a:t>The </a:t>
            </a:r>
            <a:r>
              <a:rPr lang="en-US" sz="900" b="1" i="0" kern="1200" dirty="0" err="1" smtClean="0">
                <a:solidFill>
                  <a:schemeClr val="tx1"/>
                </a:solidFill>
                <a:effectLst/>
                <a:latin typeface="+mn-lt"/>
                <a:ea typeface="+mn-ea"/>
                <a:cs typeface="+mn-cs"/>
              </a:rPr>
              <a:t>BeagleBone</a:t>
            </a:r>
            <a:r>
              <a:rPr lang="en-US" sz="900" b="1" i="0" kern="1200" dirty="0" smtClean="0">
                <a:solidFill>
                  <a:schemeClr val="tx1"/>
                </a:solidFill>
                <a:effectLst/>
                <a:latin typeface="+mn-lt"/>
                <a:ea typeface="+mn-ea"/>
                <a:cs typeface="+mn-cs"/>
              </a:rPr>
              <a:t> Black</a:t>
            </a:r>
            <a:r>
              <a:rPr lang="en-US" sz="900" b="0" i="0" kern="1200" dirty="0" smtClean="0">
                <a:solidFill>
                  <a:schemeClr val="tx1"/>
                </a:solidFill>
                <a:effectLst/>
                <a:latin typeface="+mn-lt"/>
                <a:ea typeface="+mn-ea"/>
                <a:cs typeface="+mn-cs"/>
              </a:rPr>
              <a:t> is the newest member of the </a:t>
            </a:r>
            <a:r>
              <a:rPr lang="en-US" sz="900" b="0" i="0" kern="1200" dirty="0" err="1" smtClean="0">
                <a:solidFill>
                  <a:schemeClr val="tx1"/>
                </a:solidFill>
                <a:effectLst/>
                <a:latin typeface="+mn-lt"/>
                <a:ea typeface="+mn-ea"/>
                <a:cs typeface="+mn-cs"/>
              </a:rPr>
              <a:t>BeagleBoard</a:t>
            </a:r>
            <a:r>
              <a:rPr lang="en-US" sz="900" b="0" i="0" kern="1200" dirty="0" smtClean="0">
                <a:solidFill>
                  <a:schemeClr val="tx1"/>
                </a:solidFill>
                <a:effectLst/>
                <a:latin typeface="+mn-lt"/>
                <a:ea typeface="+mn-ea"/>
                <a:cs typeface="+mn-cs"/>
              </a:rPr>
              <a:t> family. It is a lower-cost, high-expansion focused </a:t>
            </a:r>
            <a:r>
              <a:rPr lang="en-US" sz="900" b="0" i="0" kern="1200" dirty="0" err="1" smtClean="0">
                <a:solidFill>
                  <a:schemeClr val="tx1"/>
                </a:solidFill>
                <a:effectLst/>
                <a:latin typeface="+mn-lt"/>
                <a:ea typeface="+mn-ea"/>
                <a:cs typeface="+mn-cs"/>
              </a:rPr>
              <a:t>BeagleBoard</a:t>
            </a:r>
            <a:r>
              <a:rPr lang="en-US" sz="900" b="0" i="0" kern="1200" dirty="0" smtClean="0">
                <a:solidFill>
                  <a:schemeClr val="tx1"/>
                </a:solidFill>
                <a:effectLst/>
                <a:latin typeface="+mn-lt"/>
                <a:ea typeface="+mn-ea"/>
                <a:cs typeface="+mn-cs"/>
              </a:rPr>
              <a:t> using a low cost </a:t>
            </a:r>
            <a:r>
              <a:rPr lang="en-US" sz="900" b="0" i="0" kern="1200" dirty="0" err="1" smtClean="0">
                <a:solidFill>
                  <a:schemeClr val="tx1"/>
                </a:solidFill>
                <a:effectLst/>
                <a:latin typeface="+mn-lt"/>
                <a:ea typeface="+mn-ea"/>
                <a:cs typeface="+mn-cs"/>
              </a:rPr>
              <a:t>Sitara</a:t>
            </a:r>
            <a:r>
              <a:rPr lang="en-US" sz="900" b="0" i="0" kern="1200" dirty="0" smtClean="0">
                <a:solidFill>
                  <a:schemeClr val="tx1"/>
                </a:solidFill>
                <a:effectLst/>
                <a:latin typeface="+mn-lt"/>
                <a:ea typeface="+mn-ea"/>
                <a:cs typeface="+mn-cs"/>
              </a:rPr>
              <a:t> XAM3359AZCZ100 Cortex A8 ARM processor from Texas Instruments. It is similar to the </a:t>
            </a:r>
            <a:r>
              <a:rPr lang="en-US" sz="900" b="0" i="0" kern="1200" dirty="0" err="1" smtClean="0">
                <a:solidFill>
                  <a:schemeClr val="tx1"/>
                </a:solidFill>
                <a:effectLst/>
                <a:latin typeface="+mn-lt"/>
                <a:ea typeface="+mn-ea"/>
                <a:cs typeface="+mn-cs"/>
              </a:rPr>
              <a:t>Beaglebone,but</a:t>
            </a:r>
            <a:r>
              <a:rPr lang="en-US" sz="900" b="0" i="0" kern="1200" dirty="0" smtClean="0">
                <a:solidFill>
                  <a:schemeClr val="tx1"/>
                </a:solidFill>
                <a:effectLst/>
                <a:latin typeface="+mn-lt"/>
                <a:ea typeface="+mn-ea"/>
                <a:cs typeface="+mn-cs"/>
              </a:rPr>
              <a:t> with some features removed and some features added. The table below gives the high points on the differences between the </a:t>
            </a:r>
            <a:r>
              <a:rPr lang="en-US" sz="900" b="0" i="0" kern="1200" dirty="0" err="1" smtClean="0">
                <a:solidFill>
                  <a:schemeClr val="tx1"/>
                </a:solidFill>
                <a:effectLst/>
                <a:latin typeface="+mn-lt"/>
                <a:ea typeface="+mn-ea"/>
                <a:cs typeface="+mn-cs"/>
              </a:rPr>
              <a:t>BeagleBone</a:t>
            </a:r>
            <a:r>
              <a:rPr lang="en-US" sz="900" b="0" i="0" kern="1200" dirty="0" smtClean="0">
                <a:solidFill>
                  <a:schemeClr val="tx1"/>
                </a:solidFill>
                <a:effectLst/>
                <a:latin typeface="+mn-lt"/>
                <a:ea typeface="+mn-ea"/>
                <a:cs typeface="+mn-cs"/>
              </a:rPr>
              <a:t> and </a:t>
            </a:r>
            <a:r>
              <a:rPr lang="en-US" sz="900" b="0" i="0" kern="1200" dirty="0" err="1" smtClean="0">
                <a:solidFill>
                  <a:schemeClr val="tx1"/>
                </a:solidFill>
                <a:effectLst/>
                <a:latin typeface="+mn-lt"/>
                <a:ea typeface="+mn-ea"/>
                <a:cs typeface="+mn-cs"/>
              </a:rPr>
              <a:t>BeagleBone</a:t>
            </a:r>
            <a:r>
              <a:rPr lang="en-US" sz="900" b="0" i="0" kern="1200" dirty="0" smtClean="0">
                <a:solidFill>
                  <a:schemeClr val="tx1"/>
                </a:solidFill>
                <a:effectLst/>
                <a:latin typeface="+mn-lt"/>
                <a:ea typeface="+mn-ea"/>
                <a:cs typeface="+mn-cs"/>
              </a:rPr>
              <a:t> Black.</a:t>
            </a:r>
            <a:endParaRPr lang="en-US" sz="900" dirty="0" smtClean="0"/>
          </a:p>
          <a:p>
            <a:endParaRPr lang="en-US" sz="900" dirty="0"/>
          </a:p>
        </p:txBody>
      </p:sp>
      <p:sp>
        <p:nvSpPr>
          <p:cNvPr id="4" name="Slide Number Placeholder 3"/>
          <p:cNvSpPr>
            <a:spLocks noGrp="1"/>
          </p:cNvSpPr>
          <p:nvPr>
            <p:ph type="sldNum" sz="quarter" idx="10"/>
          </p:nvPr>
        </p:nvSpPr>
        <p:spPr/>
        <p:txBody>
          <a:bodyPr/>
          <a:lstStyle/>
          <a:p>
            <a:fld id="{D6C38D75-7751-413C-B172-5D34D0A0EA88}" type="slidenum">
              <a:rPr lang="en-US" smtClean="0"/>
              <a:t>3</a:t>
            </a:fld>
            <a:endParaRPr lang="en-US"/>
          </a:p>
        </p:txBody>
      </p:sp>
    </p:spTree>
    <p:extLst>
      <p:ext uri="{BB962C8B-B14F-4D97-AF65-F5344CB8AC3E}">
        <p14:creationId xmlns:p14="http://schemas.microsoft.com/office/powerpoint/2010/main" val="3586029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err="1" smtClean="0">
                <a:solidFill>
                  <a:schemeClr val="tx1"/>
                </a:solidFill>
                <a:effectLst/>
                <a:latin typeface="+mn-lt"/>
                <a:ea typeface="+mn-ea"/>
                <a:cs typeface="+mn-cs"/>
              </a:rPr>
              <a:t>Kết</a:t>
            </a:r>
            <a:r>
              <a:rPr lang="en-US" sz="1200" b="1" kern="1200" baseline="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luận</a:t>
            </a:r>
            <a:endParaRPr lang="en-US" sz="1200" b="1"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BeagleBone</a:t>
            </a:r>
            <a:r>
              <a:rPr lang="en-US" sz="1200" kern="1200" dirty="0" smtClean="0">
                <a:solidFill>
                  <a:schemeClr val="tx1"/>
                </a:solidFill>
                <a:effectLst/>
                <a:latin typeface="+mn-lt"/>
                <a:ea typeface="+mn-ea"/>
                <a:cs typeface="+mn-cs"/>
              </a:rPr>
              <a:t> Black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mini </a:t>
            </a:r>
            <a:r>
              <a:rPr lang="en-US" sz="1200" kern="1200" dirty="0" err="1" smtClean="0">
                <a:solidFill>
                  <a:schemeClr val="tx1"/>
                </a:solidFill>
                <a:effectLst/>
                <a:latin typeface="+mn-lt"/>
                <a:ea typeface="+mn-ea"/>
                <a:cs typeface="+mn-cs"/>
              </a:rPr>
              <a:t>nhúng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eMMC</a:t>
            </a:r>
            <a:r>
              <a:rPr lang="en-US" sz="1200" kern="1200" dirty="0" smtClean="0">
                <a:solidFill>
                  <a:schemeClr val="tx1"/>
                </a:solidFill>
                <a:effectLst/>
                <a:latin typeface="+mn-lt"/>
                <a:ea typeface="+mn-ea"/>
                <a:cs typeface="+mn-cs"/>
              </a:rPr>
              <a:t> 4GB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lĩnh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BeagleBone</a:t>
            </a:r>
            <a:r>
              <a:rPr lang="en-US" sz="1200" kern="1200" dirty="0" smtClean="0">
                <a:solidFill>
                  <a:schemeClr val="tx1"/>
                </a:solidFill>
                <a:effectLst/>
                <a:latin typeface="+mn-lt"/>
                <a:ea typeface="+mn-ea"/>
                <a:cs typeface="+mn-cs"/>
              </a:rPr>
              <a:t> Black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cứu</a:t>
            </a:r>
            <a:r>
              <a:rPr lang="en-US" sz="1200" kern="1200" dirty="0" smtClean="0">
                <a:solidFill>
                  <a:schemeClr val="tx1"/>
                </a:solidFill>
                <a:effectLst/>
                <a:latin typeface="+mn-lt"/>
                <a:ea typeface="+mn-ea"/>
                <a:cs typeface="+mn-cs"/>
              </a:rPr>
              <a:t>.</a:t>
            </a: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H</a:t>
            </a:r>
            <a:r>
              <a:rPr lang="vi-VN" sz="1200" b="1" kern="1200" dirty="0" smtClean="0">
                <a:solidFill>
                  <a:schemeClr val="tx1"/>
                </a:solidFill>
                <a:effectLst/>
                <a:latin typeface="+mn-lt"/>
                <a:ea typeface="+mn-ea"/>
                <a:cs typeface="+mn-cs"/>
              </a:rPr>
              <a:t>ướ</a:t>
            </a:r>
            <a:r>
              <a:rPr lang="en-US" sz="1200" b="1" kern="1200" dirty="0" err="1" smtClean="0">
                <a:solidFill>
                  <a:schemeClr val="tx1"/>
                </a:solidFill>
                <a:effectLst/>
                <a:latin typeface="+mn-lt"/>
                <a:ea typeface="+mn-ea"/>
                <a:cs typeface="+mn-cs"/>
              </a:rPr>
              <a:t>ng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phát</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triển</a:t>
            </a:r>
            <a:endParaRPr lang="en-US" sz="1200" b="1"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dụ</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BeagleBone</a:t>
            </a:r>
            <a:r>
              <a:rPr lang="en-US" sz="1200" kern="1200" dirty="0" smtClean="0">
                <a:solidFill>
                  <a:schemeClr val="tx1"/>
                </a:solidFill>
                <a:effectLst/>
                <a:latin typeface="+mn-lt"/>
                <a:ea typeface="+mn-ea"/>
                <a:cs typeface="+mn-cs"/>
              </a:rPr>
              <a:t> Black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LAN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WAN.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kiệm</a:t>
            </a:r>
            <a:r>
              <a:rPr lang="en-US" sz="1200" kern="1200" dirty="0" smtClean="0">
                <a:solidFill>
                  <a:schemeClr val="tx1"/>
                </a:solidFill>
                <a:effectLst/>
                <a:latin typeface="+mn-lt"/>
                <a:ea typeface="+mn-ea"/>
                <a:cs typeface="+mn-cs"/>
              </a:rPr>
              <a:t> chi </a:t>
            </a:r>
            <a:r>
              <a:rPr lang="en-US" sz="1200" kern="1200" dirty="0" err="1" smtClean="0">
                <a:solidFill>
                  <a:schemeClr val="tx1"/>
                </a:solidFill>
                <a:effectLst/>
                <a:latin typeface="+mn-lt"/>
                <a:ea typeface="+mn-ea"/>
                <a:cs typeface="+mn-cs"/>
              </a:rPr>
              <a:t>phí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lắp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C38D75-7751-413C-B172-5D34D0A0EA88}" type="slidenum">
              <a:rPr lang="en-US" smtClean="0"/>
              <a:t>22</a:t>
            </a:fld>
            <a:endParaRPr lang="en-US"/>
          </a:p>
        </p:txBody>
      </p:sp>
    </p:spTree>
    <p:extLst>
      <p:ext uri="{BB962C8B-B14F-4D97-AF65-F5344CB8AC3E}">
        <p14:creationId xmlns:p14="http://schemas.microsoft.com/office/powerpoint/2010/main" val="2195201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23</a:t>
            </a:fld>
            <a:endParaRPr lang="en-US"/>
          </a:p>
        </p:txBody>
      </p:sp>
    </p:spTree>
    <p:extLst>
      <p:ext uri="{BB962C8B-B14F-4D97-AF65-F5344CB8AC3E}">
        <p14:creationId xmlns:p14="http://schemas.microsoft.com/office/powerpoint/2010/main" val="1378084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The </a:t>
            </a:r>
            <a:r>
              <a:rPr lang="en-US" sz="900" b="1" dirty="0" err="1" smtClean="0"/>
              <a:t>BeagleBoard</a:t>
            </a:r>
            <a:r>
              <a:rPr lang="en-US" sz="900" dirty="0" smtClean="0"/>
              <a:t> is a low-power open-source hardware single-board computer produced by Texas Instruments in association with </a:t>
            </a:r>
            <a:r>
              <a:rPr lang="en-US" sz="900" dirty="0" err="1" smtClean="0"/>
              <a:t>Digi</a:t>
            </a:r>
            <a:r>
              <a:rPr lang="en-US" sz="900" dirty="0" smtClean="0"/>
              <a:t>-Key and Newark element14. The </a:t>
            </a:r>
            <a:r>
              <a:rPr lang="en-US" sz="900" dirty="0" err="1" smtClean="0"/>
              <a:t>BeagleBoard</a:t>
            </a:r>
            <a:r>
              <a:rPr lang="en-US" sz="900" dirty="0" smtClean="0"/>
              <a:t> was also designed with open source software development in mind, and as a way of demonstrating the Texas Instrument's OMAP3530 system-on-a-chip.[8] The board was developed by a small team of engineers as an educational board that could be used in colleges around the world to teach open source hardware and software capabilities. It is also sold to the public under the Creative Commons share-alike license. The board was designed using Cadence </a:t>
            </a:r>
            <a:r>
              <a:rPr lang="en-US" sz="900" dirty="0" err="1" smtClean="0"/>
              <a:t>OrCAD</a:t>
            </a:r>
            <a:r>
              <a:rPr lang="en-US" sz="900" dirty="0" smtClean="0"/>
              <a:t> for schematics and Cadence Allegro for PCB manufacturing; no simulation software was used.[citation needed]</a:t>
            </a:r>
          </a:p>
          <a:p>
            <a:endParaRPr lang="en-US" sz="900" dirty="0" smtClean="0"/>
          </a:p>
          <a:p>
            <a:r>
              <a:rPr lang="en-US" sz="900" b="1" i="0" kern="1200" dirty="0" smtClean="0">
                <a:solidFill>
                  <a:schemeClr val="tx1"/>
                </a:solidFill>
                <a:effectLst/>
                <a:latin typeface="+mn-lt"/>
                <a:ea typeface="+mn-ea"/>
                <a:cs typeface="+mn-cs"/>
              </a:rPr>
              <a:t>The </a:t>
            </a:r>
            <a:r>
              <a:rPr lang="en-US" sz="900" b="1" i="0" kern="1200" dirty="0" err="1" smtClean="0">
                <a:solidFill>
                  <a:schemeClr val="tx1"/>
                </a:solidFill>
                <a:effectLst/>
                <a:latin typeface="+mn-lt"/>
                <a:ea typeface="+mn-ea"/>
                <a:cs typeface="+mn-cs"/>
              </a:rPr>
              <a:t>BeagleBone</a:t>
            </a:r>
            <a:r>
              <a:rPr lang="en-US" sz="900" b="1" i="0" kern="1200" dirty="0" smtClean="0">
                <a:solidFill>
                  <a:schemeClr val="tx1"/>
                </a:solidFill>
                <a:effectLst/>
                <a:latin typeface="+mn-lt"/>
                <a:ea typeface="+mn-ea"/>
                <a:cs typeface="+mn-cs"/>
              </a:rPr>
              <a:t> Black</a:t>
            </a:r>
            <a:r>
              <a:rPr lang="en-US" sz="900" b="0" i="0" kern="1200" dirty="0" smtClean="0">
                <a:solidFill>
                  <a:schemeClr val="tx1"/>
                </a:solidFill>
                <a:effectLst/>
                <a:latin typeface="+mn-lt"/>
                <a:ea typeface="+mn-ea"/>
                <a:cs typeface="+mn-cs"/>
              </a:rPr>
              <a:t> is the newest member of the </a:t>
            </a:r>
            <a:r>
              <a:rPr lang="en-US" sz="900" b="0" i="0" kern="1200" dirty="0" err="1" smtClean="0">
                <a:solidFill>
                  <a:schemeClr val="tx1"/>
                </a:solidFill>
                <a:effectLst/>
                <a:latin typeface="+mn-lt"/>
                <a:ea typeface="+mn-ea"/>
                <a:cs typeface="+mn-cs"/>
              </a:rPr>
              <a:t>BeagleBoard</a:t>
            </a:r>
            <a:r>
              <a:rPr lang="en-US" sz="900" b="0" i="0" kern="1200" dirty="0" smtClean="0">
                <a:solidFill>
                  <a:schemeClr val="tx1"/>
                </a:solidFill>
                <a:effectLst/>
                <a:latin typeface="+mn-lt"/>
                <a:ea typeface="+mn-ea"/>
                <a:cs typeface="+mn-cs"/>
              </a:rPr>
              <a:t> family. It is a lower-cost, high-expansion focused </a:t>
            </a:r>
            <a:r>
              <a:rPr lang="en-US" sz="900" b="0" i="0" kern="1200" dirty="0" err="1" smtClean="0">
                <a:solidFill>
                  <a:schemeClr val="tx1"/>
                </a:solidFill>
                <a:effectLst/>
                <a:latin typeface="+mn-lt"/>
                <a:ea typeface="+mn-ea"/>
                <a:cs typeface="+mn-cs"/>
              </a:rPr>
              <a:t>BeagleBoard</a:t>
            </a:r>
            <a:r>
              <a:rPr lang="en-US" sz="900" b="0" i="0" kern="1200" dirty="0" smtClean="0">
                <a:solidFill>
                  <a:schemeClr val="tx1"/>
                </a:solidFill>
                <a:effectLst/>
                <a:latin typeface="+mn-lt"/>
                <a:ea typeface="+mn-ea"/>
                <a:cs typeface="+mn-cs"/>
              </a:rPr>
              <a:t> using a low cost </a:t>
            </a:r>
            <a:r>
              <a:rPr lang="en-US" sz="900" b="0" i="0" kern="1200" dirty="0" err="1" smtClean="0">
                <a:solidFill>
                  <a:schemeClr val="tx1"/>
                </a:solidFill>
                <a:effectLst/>
                <a:latin typeface="+mn-lt"/>
                <a:ea typeface="+mn-ea"/>
                <a:cs typeface="+mn-cs"/>
              </a:rPr>
              <a:t>Sitara</a:t>
            </a:r>
            <a:r>
              <a:rPr lang="en-US" sz="900" b="0" i="0" kern="1200" dirty="0" smtClean="0">
                <a:solidFill>
                  <a:schemeClr val="tx1"/>
                </a:solidFill>
                <a:effectLst/>
                <a:latin typeface="+mn-lt"/>
                <a:ea typeface="+mn-ea"/>
                <a:cs typeface="+mn-cs"/>
              </a:rPr>
              <a:t> XAM3359AZCZ100 Cortex A8 ARM processor from Texas Instruments. It is similar to the </a:t>
            </a:r>
            <a:r>
              <a:rPr lang="en-US" sz="900" b="0" i="0" kern="1200" dirty="0" err="1" smtClean="0">
                <a:solidFill>
                  <a:schemeClr val="tx1"/>
                </a:solidFill>
                <a:effectLst/>
                <a:latin typeface="+mn-lt"/>
                <a:ea typeface="+mn-ea"/>
                <a:cs typeface="+mn-cs"/>
              </a:rPr>
              <a:t>Beaglebone,but</a:t>
            </a:r>
            <a:r>
              <a:rPr lang="en-US" sz="900" b="0" i="0" kern="1200" dirty="0" smtClean="0">
                <a:solidFill>
                  <a:schemeClr val="tx1"/>
                </a:solidFill>
                <a:effectLst/>
                <a:latin typeface="+mn-lt"/>
                <a:ea typeface="+mn-ea"/>
                <a:cs typeface="+mn-cs"/>
              </a:rPr>
              <a:t> with some features removed and some features added. The table below gives the high points on the differences between the </a:t>
            </a:r>
            <a:r>
              <a:rPr lang="en-US" sz="900" b="0" i="0" kern="1200" dirty="0" err="1" smtClean="0">
                <a:solidFill>
                  <a:schemeClr val="tx1"/>
                </a:solidFill>
                <a:effectLst/>
                <a:latin typeface="+mn-lt"/>
                <a:ea typeface="+mn-ea"/>
                <a:cs typeface="+mn-cs"/>
              </a:rPr>
              <a:t>BeagleBone</a:t>
            </a:r>
            <a:r>
              <a:rPr lang="en-US" sz="900" b="0" i="0" kern="1200" dirty="0" smtClean="0">
                <a:solidFill>
                  <a:schemeClr val="tx1"/>
                </a:solidFill>
                <a:effectLst/>
                <a:latin typeface="+mn-lt"/>
                <a:ea typeface="+mn-ea"/>
                <a:cs typeface="+mn-cs"/>
              </a:rPr>
              <a:t> and </a:t>
            </a:r>
            <a:r>
              <a:rPr lang="en-US" sz="900" b="0" i="0" kern="1200" dirty="0" err="1" smtClean="0">
                <a:solidFill>
                  <a:schemeClr val="tx1"/>
                </a:solidFill>
                <a:effectLst/>
                <a:latin typeface="+mn-lt"/>
                <a:ea typeface="+mn-ea"/>
                <a:cs typeface="+mn-cs"/>
              </a:rPr>
              <a:t>BeagleBone</a:t>
            </a:r>
            <a:r>
              <a:rPr lang="en-US" sz="900" b="0" i="0" kern="1200" dirty="0" smtClean="0">
                <a:solidFill>
                  <a:schemeClr val="tx1"/>
                </a:solidFill>
                <a:effectLst/>
                <a:latin typeface="+mn-lt"/>
                <a:ea typeface="+mn-ea"/>
                <a:cs typeface="+mn-cs"/>
              </a:rPr>
              <a:t> Black.</a:t>
            </a:r>
            <a:endParaRPr lang="en-US" sz="900" dirty="0" smtClean="0"/>
          </a:p>
          <a:p>
            <a:endParaRPr lang="en-US" sz="900" dirty="0"/>
          </a:p>
        </p:txBody>
      </p:sp>
      <p:sp>
        <p:nvSpPr>
          <p:cNvPr id="4" name="Slide Number Placeholder 3"/>
          <p:cNvSpPr>
            <a:spLocks noGrp="1"/>
          </p:cNvSpPr>
          <p:nvPr>
            <p:ph type="sldNum" sz="quarter" idx="10"/>
          </p:nvPr>
        </p:nvSpPr>
        <p:spPr/>
        <p:txBody>
          <a:bodyPr/>
          <a:lstStyle/>
          <a:p>
            <a:fld id="{D6C38D75-7751-413C-B172-5D34D0A0EA88}" type="slidenum">
              <a:rPr lang="en-US" smtClean="0"/>
              <a:t>4</a:t>
            </a:fld>
            <a:endParaRPr lang="en-US"/>
          </a:p>
        </p:txBody>
      </p:sp>
    </p:spTree>
    <p:extLst>
      <p:ext uri="{BB962C8B-B14F-4D97-AF65-F5344CB8AC3E}">
        <p14:creationId xmlns:p14="http://schemas.microsoft.com/office/powerpoint/2010/main" val="3586029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BeagleBone</a:t>
            </a:r>
            <a:r>
              <a:rPr lang="en-US" sz="1200" b="1" i="0" kern="1200" dirty="0" smtClean="0">
                <a:solidFill>
                  <a:schemeClr val="tx1"/>
                </a:solidFill>
                <a:effectLst/>
                <a:latin typeface="+mn-lt"/>
                <a:ea typeface="+mn-ea"/>
                <a:cs typeface="+mn-cs"/>
              </a:rPr>
              <a:t> Black Connector and Switch Locations</a:t>
            </a:r>
          </a:p>
          <a:p>
            <a:r>
              <a:rPr lang="en-US" sz="1200" b="0" i="0" kern="1200" dirty="0" smtClean="0">
                <a:solidFill>
                  <a:schemeClr val="tx1"/>
                </a:solidFill>
                <a:effectLst/>
                <a:latin typeface="+mn-lt"/>
                <a:ea typeface="+mn-ea"/>
                <a:cs typeface="+mn-cs"/>
              </a:rPr>
              <a:t>Below is the location of the connectors and switches on the Rev A5A board.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Power Button and Battery Connections are new additions to the Rev A5A.</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5</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7</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PC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Laptop: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cable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miniUSB</a:t>
            </a:r>
            <a:r>
              <a:rPr lang="en-US" sz="1200" kern="1200" dirty="0" smtClean="0">
                <a:solidFill>
                  <a:schemeClr val="tx1"/>
                </a:solidFill>
                <a:effectLst/>
                <a:latin typeface="+mn-lt"/>
                <a:ea typeface="+mn-ea"/>
                <a:cs typeface="+mn-cs"/>
              </a:rPr>
              <a:t> sang USB Type A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Board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USB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duyệt</a:t>
            </a:r>
            <a:r>
              <a:rPr lang="en-US" sz="1200" kern="1200" dirty="0" smtClean="0">
                <a:solidFill>
                  <a:schemeClr val="tx1"/>
                </a:solidFill>
                <a:effectLst/>
                <a:latin typeface="+mn-lt"/>
                <a:ea typeface="+mn-ea"/>
                <a:cs typeface="+mn-cs"/>
              </a:rPr>
              <a:t> web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PC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FireFox</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Chrome,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Internet Explorer.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PC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board.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5VDC </a:t>
            </a:r>
            <a:r>
              <a:rPr lang="en-US" sz="1200" kern="1200" dirty="0" err="1" smtClean="0">
                <a:solidFill>
                  <a:schemeClr val="tx1"/>
                </a:solidFill>
                <a:effectLst/>
                <a:latin typeface="+mn-lt"/>
                <a:ea typeface="+mn-ea"/>
                <a:cs typeface="+mn-cs"/>
              </a:rPr>
              <a:t>vẫn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8</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err="1" smtClean="0">
                <a:solidFill>
                  <a:schemeClr val="tx1"/>
                </a:solidFill>
                <a:effectLst/>
                <a:latin typeface="+mn-lt"/>
                <a:ea typeface="+mn-ea"/>
                <a:cs typeface="+mn-cs"/>
              </a:rPr>
              <a:t>Cấu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hình</a:t>
            </a:r>
            <a:r>
              <a:rPr lang="en-US" sz="1200" b="1" kern="1200" dirty="0" smtClean="0">
                <a:solidFill>
                  <a:schemeClr val="tx1"/>
                </a:solidFill>
                <a:effectLst/>
                <a:latin typeface="+mn-lt"/>
                <a:ea typeface="+mn-ea"/>
                <a:cs typeface="+mn-cs"/>
              </a:rPr>
              <a:t> Desktop </a:t>
            </a:r>
            <a:r>
              <a:rPr lang="en-US" sz="1200" b="1" kern="1200" dirty="0" err="1" smtClean="0">
                <a:solidFill>
                  <a:schemeClr val="tx1"/>
                </a:solidFill>
                <a:effectLst/>
                <a:latin typeface="+mn-lt"/>
                <a:ea typeface="+mn-ea"/>
                <a:cs typeface="+mn-cs"/>
              </a:rPr>
              <a:t>tiêu</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chuẩn</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Ở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Board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5VDC 1A power supply</a:t>
            </a:r>
          </a:p>
          <a:p>
            <a:pPr lvl="0"/>
            <a:r>
              <a:rPr lang="en-US" sz="1200" kern="1200" dirty="0" smtClean="0">
                <a:solidFill>
                  <a:schemeClr val="tx1"/>
                </a:solidFill>
                <a:effectLst/>
                <a:latin typeface="+mn-lt"/>
                <a:ea typeface="+mn-ea"/>
                <a:cs typeface="+mn-cs"/>
              </a:rPr>
              <a:t>HDMI monitor or DVI-D monitor</a:t>
            </a:r>
          </a:p>
          <a:p>
            <a:pPr lvl="0"/>
            <a:r>
              <a:rPr lang="en-US" sz="1200" kern="1200" dirty="0" smtClean="0">
                <a:solidFill>
                  <a:schemeClr val="tx1"/>
                </a:solidFill>
                <a:effectLst/>
                <a:latin typeface="+mn-lt"/>
                <a:ea typeface="+mn-ea"/>
                <a:cs typeface="+mn-cs"/>
              </a:rPr>
              <a:t>USB wireless keyboard  and  mouse combo</a:t>
            </a:r>
          </a:p>
          <a:p>
            <a:pPr lvl="0"/>
            <a:r>
              <a:rPr lang="en-US" sz="1200" kern="1200" dirty="0" smtClean="0">
                <a:solidFill>
                  <a:schemeClr val="tx1"/>
                </a:solidFill>
                <a:effectLst/>
                <a:latin typeface="+mn-lt"/>
                <a:ea typeface="+mn-ea"/>
                <a:cs typeface="+mn-cs"/>
              </a:rPr>
              <a:t>USB HUB (optional)</a:t>
            </a:r>
          </a:p>
          <a:p>
            <a:pPr lvl="0"/>
            <a:r>
              <a:rPr lang="en-US" sz="1200" kern="1200" dirty="0" smtClean="0">
                <a:solidFill>
                  <a:schemeClr val="tx1"/>
                </a:solidFill>
                <a:effectLst/>
                <a:latin typeface="+mn-lt"/>
                <a:ea typeface="+mn-ea"/>
                <a:cs typeface="+mn-cs"/>
              </a:rPr>
              <a:t>Ethernet Cable </a:t>
            </a:r>
          </a:p>
          <a:p>
            <a:endParaRPr lang="en-US" dirty="0" smtClean="0"/>
          </a:p>
          <a:p>
            <a:r>
              <a:rPr lang="en-US" sz="1200" i="0" kern="1200" dirty="0" smtClean="0">
                <a:solidFill>
                  <a:schemeClr val="tx1"/>
                </a:solidFill>
                <a:effectLst/>
                <a:latin typeface="+mn-lt"/>
                <a:ea typeface="+mn-ea"/>
                <a:cs typeface="+mn-cs"/>
              </a:rPr>
              <a:t>In this configuration, the board works more like a PC, totally free from any connection to a PC as shown in </a:t>
            </a:r>
            <a:r>
              <a:rPr lang="en-US" sz="1200" b="1" i="0" kern="1200" dirty="0" smtClean="0">
                <a:solidFill>
                  <a:schemeClr val="tx1"/>
                </a:solidFill>
                <a:effectLst/>
                <a:latin typeface="+mn-lt"/>
                <a:ea typeface="+mn-ea"/>
                <a:cs typeface="+mn-cs"/>
              </a:rPr>
              <a:t>Figure 6</a:t>
            </a:r>
            <a:r>
              <a:rPr lang="en-US" sz="1200" i="0" kern="1200" dirty="0" smtClean="0">
                <a:solidFill>
                  <a:schemeClr val="tx1"/>
                </a:solidFill>
                <a:effectLst/>
                <a:latin typeface="+mn-lt"/>
                <a:ea typeface="+mn-ea"/>
                <a:cs typeface="+mn-cs"/>
              </a:rPr>
              <a:t>. It allows you to create your code to make the board do whatever you need it to do. It will however require certain common PC accessories. These accessories and instructions are described in the following section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Optionally an Ethernet cable can also be used for network access.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9</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RevB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Sitara</a:t>
            </a:r>
            <a:r>
              <a:rPr lang="en-US" sz="1200" kern="1200" dirty="0" smtClean="0">
                <a:solidFill>
                  <a:schemeClr val="tx1"/>
                </a:solidFill>
                <a:effectLst/>
                <a:latin typeface="+mn-lt"/>
                <a:ea typeface="+mn-ea"/>
                <a:cs typeface="+mn-cs"/>
              </a:rPr>
              <a:t> AM3358BZCZ100</a:t>
            </a:r>
          </a:p>
          <a:p>
            <a:r>
              <a:rPr lang="en-US" sz="1200" kern="1200" dirty="0" err="1" smtClean="0">
                <a:solidFill>
                  <a:schemeClr val="tx1"/>
                </a:solidFill>
                <a:effectLst/>
                <a:latin typeface="+mn-lt"/>
                <a:ea typeface="+mn-ea"/>
                <a:cs typeface="+mn-cs"/>
              </a:rPr>
              <a:t>Bô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3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512MB</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DDR3L</a:t>
            </a:r>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4KB EEPROM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board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tên</a:t>
            </a:r>
            <a:r>
              <a:rPr lang="en-US" sz="1200" kern="1200" dirty="0" smtClean="0">
                <a:solidFill>
                  <a:schemeClr val="tx1"/>
                </a:solidFill>
                <a:effectLst/>
                <a:latin typeface="+mn-lt"/>
                <a:ea typeface="+mn-ea"/>
                <a:cs typeface="+mn-cs"/>
              </a:rPr>
              <a:t> board,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serial,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phiên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BeagleBone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gốc</a:t>
            </a:r>
            <a:r>
              <a:rPr lang="en-US" sz="1200" kern="1200" dirty="0" smtClean="0">
                <a:solidFill>
                  <a:schemeClr val="tx1"/>
                </a:solidFill>
                <a:effectLst/>
                <a:latin typeface="+mn-lt"/>
                <a:ea typeface="+mn-ea"/>
                <a:cs typeface="+mn-cs"/>
              </a:rPr>
              <a:t>.</a:t>
            </a:r>
          </a:p>
          <a:p>
            <a:pPr lvl="0"/>
            <a:r>
              <a:rPr lang="en-US" sz="1200" b="1" kern="1200" dirty="0" smtClean="0">
                <a:solidFill>
                  <a:schemeClr val="tx1"/>
                </a:solidFill>
                <a:effectLst/>
                <a:latin typeface="+mn-lt"/>
                <a:ea typeface="+mn-ea"/>
                <a:cs typeface="+mn-cs"/>
              </a:rPr>
              <a:t>4GB Embedded MMC (</a:t>
            </a:r>
            <a:r>
              <a:rPr lang="en-US" sz="1200" b="1" kern="1200" dirty="0" err="1" smtClean="0">
                <a:solidFill>
                  <a:schemeClr val="tx1"/>
                </a:solidFill>
                <a:effectLst/>
                <a:latin typeface="+mn-lt"/>
                <a:ea typeface="+mn-ea"/>
                <a:cs typeface="+mn-cs"/>
              </a:rPr>
              <a:t>eMMC</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cổng</a:t>
            </a:r>
            <a:r>
              <a:rPr lang="en-US" sz="1200" kern="1200" dirty="0" smtClean="0">
                <a:solidFill>
                  <a:schemeClr val="tx1"/>
                </a:solidFill>
                <a:effectLst/>
                <a:latin typeface="+mn-lt"/>
                <a:ea typeface="+mn-ea"/>
                <a:cs typeface="+mn-cs"/>
              </a:rPr>
              <a:t> MMC1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processor,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8 bit.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boot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MMC1,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MMC0, boot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SD card</a:t>
            </a:r>
          </a:p>
          <a:p>
            <a:pPr lvl="0"/>
            <a:r>
              <a:rPr lang="en-US" sz="1200" b="1" kern="1200" dirty="0" err="1" smtClean="0">
                <a:solidFill>
                  <a:schemeClr val="tx1"/>
                </a:solidFill>
                <a:effectLst/>
                <a:latin typeface="+mn-lt"/>
                <a:ea typeface="+mn-ea"/>
                <a:cs typeface="+mn-cs"/>
              </a:rPr>
              <a:t>MicroSD</a:t>
            </a:r>
            <a:r>
              <a:rPr lang="en-US" sz="1200" b="1" kern="1200" dirty="0" smtClean="0">
                <a:solidFill>
                  <a:schemeClr val="tx1"/>
                </a:solidFill>
                <a:effectLst/>
                <a:latin typeface="+mn-lt"/>
                <a:ea typeface="+mn-ea"/>
                <a:cs typeface="+mn-cs"/>
              </a:rPr>
              <a:t> card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boot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trữ</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6C38D75-7751-413C-B172-5D34D0A0EA88}" type="slidenum">
              <a:rPr lang="en-US" smtClean="0"/>
              <a:t>10</a:t>
            </a:fld>
            <a:endParaRPr lang="en-US"/>
          </a:p>
        </p:txBody>
      </p:sp>
    </p:spTree>
    <p:extLst>
      <p:ext uri="{BB962C8B-B14F-4D97-AF65-F5344CB8AC3E}">
        <p14:creationId xmlns:p14="http://schemas.microsoft.com/office/powerpoint/2010/main" val="2897204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nút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nhấn</a:t>
            </a:r>
            <a:r>
              <a:rPr lang="en-US" sz="1200" kern="1200" dirty="0" smtClean="0">
                <a:solidFill>
                  <a:schemeClr val="tx1"/>
                </a:solidFill>
                <a:effectLst/>
                <a:latin typeface="+mn-lt"/>
                <a:ea typeface="+mn-ea"/>
                <a:cs typeface="+mn-cs"/>
              </a:rPr>
              <a:t> Boot Switch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boot:</a:t>
            </a:r>
          </a:p>
          <a:p>
            <a:r>
              <a:rPr lang="en-US" sz="1200" kern="1200" dirty="0" err="1" smtClean="0">
                <a:solidFill>
                  <a:schemeClr val="tx1"/>
                </a:solidFill>
                <a:effectLst/>
                <a:latin typeface="+mn-lt"/>
                <a:ea typeface="+mn-ea"/>
                <a:cs typeface="+mn-cs"/>
              </a:rPr>
              <a:t>Đè</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nút</a:t>
            </a:r>
            <a:r>
              <a:rPr lang="en-US" sz="1200" kern="1200" dirty="0" smtClean="0">
                <a:solidFill>
                  <a:schemeClr val="tx1"/>
                </a:solidFill>
                <a:effectLst/>
                <a:latin typeface="+mn-lt"/>
                <a:ea typeface="+mn-ea"/>
                <a:cs typeface="+mn-cs"/>
              </a:rPr>
              <a:t> Boot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gắn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microSD</a:t>
            </a:r>
            <a:r>
              <a:rPr lang="en-US" sz="1200" kern="1200" dirty="0" smtClean="0">
                <a:solidFill>
                  <a:schemeClr val="tx1"/>
                </a:solidFill>
                <a:effectLst/>
                <a:latin typeface="+mn-lt"/>
                <a:ea typeface="+mn-ea"/>
                <a:cs typeface="+mn-cs"/>
              </a:rPr>
              <a:t> card, board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boot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microSD</a:t>
            </a:r>
            <a:r>
              <a:rPr lang="en-US" sz="1200" kern="1200" dirty="0" smtClean="0">
                <a:solidFill>
                  <a:schemeClr val="tx1"/>
                </a:solidFill>
                <a:effectLst/>
                <a:latin typeface="+mn-lt"/>
                <a:ea typeface="+mn-ea"/>
                <a:cs typeface="+mn-cs"/>
              </a:rPr>
              <a:t> card,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microSD</a:t>
            </a:r>
            <a:r>
              <a:rPr lang="en-US" sz="1200" kern="1200" dirty="0" smtClean="0">
                <a:solidFill>
                  <a:schemeClr val="tx1"/>
                </a:solidFill>
                <a:effectLst/>
                <a:latin typeface="+mn-lt"/>
                <a:ea typeface="+mn-ea"/>
                <a:cs typeface="+mn-cs"/>
              </a:rPr>
              <a:t> card,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boot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cổng</a:t>
            </a:r>
            <a:r>
              <a:rPr lang="en-US" sz="1200" kern="1200" dirty="0" smtClean="0">
                <a:solidFill>
                  <a:schemeClr val="tx1"/>
                </a:solidFill>
                <a:effectLst/>
                <a:latin typeface="+mn-lt"/>
                <a:ea typeface="+mn-ea"/>
                <a:cs typeface="+mn-cs"/>
              </a:rPr>
              <a:t> USB host, </a:t>
            </a:r>
          </a:p>
          <a:p>
            <a:r>
              <a:rPr lang="en-US" sz="1200" kern="1200" dirty="0" err="1" smtClean="0">
                <a:solidFill>
                  <a:schemeClr val="tx1"/>
                </a:solidFill>
                <a:effectLst/>
                <a:latin typeface="+mn-lt"/>
                <a:ea typeface="+mn-ea"/>
                <a:cs typeface="+mn-cs"/>
              </a:rPr>
              <a:t>cổng</a:t>
            </a:r>
            <a:r>
              <a:rPr lang="en-US" sz="1200" kern="1200" dirty="0" smtClean="0">
                <a:solidFill>
                  <a:schemeClr val="tx1"/>
                </a:solidFill>
                <a:effectLst/>
                <a:latin typeface="+mn-lt"/>
                <a:ea typeface="+mn-ea"/>
                <a:cs typeface="+mn-cs"/>
              </a:rPr>
              <a:t> USB client, </a:t>
            </a:r>
          </a:p>
          <a:p>
            <a:r>
              <a:rPr lang="en-US" sz="1200" kern="1200" dirty="0" err="1" smtClean="0">
                <a:solidFill>
                  <a:schemeClr val="tx1"/>
                </a:solidFill>
                <a:effectLst/>
                <a:latin typeface="+mn-lt"/>
                <a:ea typeface="+mn-ea"/>
                <a:cs typeface="+mn-cs"/>
              </a:rPr>
              <a:t>cổng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đè</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nút</a:t>
            </a:r>
            <a:r>
              <a:rPr lang="en-US" sz="1200" kern="1200" dirty="0" smtClean="0">
                <a:solidFill>
                  <a:schemeClr val="tx1"/>
                </a:solidFill>
                <a:effectLst/>
                <a:latin typeface="+mn-lt"/>
                <a:ea typeface="+mn-ea"/>
                <a:cs typeface="+mn-cs"/>
              </a:rPr>
              <a:t> Boot, board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thử</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boot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eMMC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rỗng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qua sang </a:t>
            </a:r>
          </a:p>
          <a:p>
            <a:r>
              <a:rPr lang="en-US" sz="1200" kern="1200" dirty="0" smtClean="0">
                <a:solidFill>
                  <a:schemeClr val="tx1"/>
                </a:solidFill>
                <a:effectLst/>
                <a:latin typeface="+mn-lt"/>
                <a:ea typeface="+mn-ea"/>
                <a:cs typeface="+mn-cs"/>
              </a:rPr>
              <a:t>boot </a:t>
            </a:r>
            <a:r>
              <a:rPr lang="en-US" sz="1200" kern="1200" dirty="0" err="1" smtClean="0">
                <a:solidFill>
                  <a:schemeClr val="tx1"/>
                </a:solidFill>
                <a:effectLst/>
                <a:latin typeface="+mn-lt"/>
                <a:ea typeface="+mn-ea"/>
                <a:cs typeface="+mn-cs"/>
              </a:rPr>
              <a:t>microSD</a:t>
            </a:r>
            <a:r>
              <a:rPr lang="en-US" sz="1200" kern="1200" dirty="0" smtClean="0">
                <a:solidFill>
                  <a:schemeClr val="tx1"/>
                </a:solidFill>
                <a:effectLst/>
                <a:latin typeface="+mn-lt"/>
                <a:ea typeface="+mn-ea"/>
                <a:cs typeface="+mn-cs"/>
              </a:rPr>
              <a:t> card, </a:t>
            </a:r>
          </a:p>
          <a:p>
            <a:r>
              <a:rPr lang="en-US" sz="1200" kern="1200" dirty="0" err="1" smtClean="0">
                <a:solidFill>
                  <a:schemeClr val="tx1"/>
                </a:solidFill>
                <a:effectLst/>
                <a:latin typeface="+mn-lt"/>
                <a:ea typeface="+mn-ea"/>
                <a:cs typeface="+mn-cs"/>
              </a:rPr>
              <a:t>cổng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cổng</a:t>
            </a:r>
            <a:r>
              <a:rPr lang="en-US" sz="1200" kern="1200" dirty="0" smtClean="0">
                <a:solidFill>
                  <a:schemeClr val="tx1"/>
                </a:solidFill>
                <a:effectLst/>
                <a:latin typeface="+mn-lt"/>
                <a:ea typeface="+mn-ea"/>
                <a:cs typeface="+mn-cs"/>
              </a:rPr>
              <a:t> USB.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C38D75-7751-413C-B172-5D34D0A0EA88}" type="slidenum">
              <a:rPr lang="en-US" smtClean="0"/>
              <a:t>11</a:t>
            </a:fld>
            <a:endParaRPr lang="en-US"/>
          </a:p>
        </p:txBody>
      </p:sp>
    </p:spTree>
    <p:extLst>
      <p:ext uri="{BB962C8B-B14F-4D97-AF65-F5344CB8AC3E}">
        <p14:creationId xmlns:p14="http://schemas.microsoft.com/office/powerpoint/2010/main" val="2897204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9/6/2016</a:t>
            </a:r>
            <a:endParaRPr lang="en-US"/>
          </a:p>
        </p:txBody>
      </p:sp>
      <p:sp>
        <p:nvSpPr>
          <p:cNvPr id="5" name="Footer Placeholder 4"/>
          <p:cNvSpPr>
            <a:spLocks noGrp="1"/>
          </p:cNvSpPr>
          <p:nvPr>
            <p:ph type="ftr" sz="quarter" idx="11"/>
          </p:nvPr>
        </p:nvSpPr>
        <p:spPr/>
        <p:txBody>
          <a:bodyPr/>
          <a:lstStyle/>
          <a:p>
            <a:r>
              <a:rPr lang="en-US" smtClean="0"/>
              <a:t>ĐAMH 2 - Tạ Lục Gia Hoàng - 41201241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9/6/2016</a:t>
            </a:r>
            <a:endParaRPr lang="en-US"/>
          </a:p>
        </p:txBody>
      </p:sp>
      <p:sp>
        <p:nvSpPr>
          <p:cNvPr id="6" name="Footer Placeholder 5"/>
          <p:cNvSpPr>
            <a:spLocks noGrp="1"/>
          </p:cNvSpPr>
          <p:nvPr>
            <p:ph type="ftr" sz="quarter" idx="11"/>
          </p:nvPr>
        </p:nvSpPr>
        <p:spPr/>
        <p:txBody>
          <a:bodyPr/>
          <a:lstStyle/>
          <a:p>
            <a:r>
              <a:rPr lang="en-US" smtClean="0"/>
              <a:t>ĐAMH 2 - Tạ Lục Gia Hoàng - 41201241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9/6/2016</a:t>
            </a:r>
            <a:endParaRPr lang="en-US"/>
          </a:p>
        </p:txBody>
      </p:sp>
      <p:sp>
        <p:nvSpPr>
          <p:cNvPr id="8" name="Footer Placeholder 7"/>
          <p:cNvSpPr>
            <a:spLocks noGrp="1"/>
          </p:cNvSpPr>
          <p:nvPr>
            <p:ph type="ftr" sz="quarter" idx="11"/>
          </p:nvPr>
        </p:nvSpPr>
        <p:spPr/>
        <p:txBody>
          <a:bodyPr/>
          <a:lstStyle/>
          <a:p>
            <a:r>
              <a:rPr lang="en-US" smtClean="0"/>
              <a:t>ĐAMH 2 - Tạ Lục Gia Hoàng - 41201241</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9/6/2016</a:t>
            </a:r>
            <a:endParaRPr lang="en-US"/>
          </a:p>
        </p:txBody>
      </p:sp>
      <p:sp>
        <p:nvSpPr>
          <p:cNvPr id="4" name="Footer Placeholder 3"/>
          <p:cNvSpPr>
            <a:spLocks noGrp="1"/>
          </p:cNvSpPr>
          <p:nvPr>
            <p:ph type="ftr" sz="quarter" idx="11"/>
          </p:nvPr>
        </p:nvSpPr>
        <p:spPr/>
        <p:txBody>
          <a:bodyPr/>
          <a:lstStyle/>
          <a:p>
            <a:r>
              <a:rPr lang="en-US" smtClean="0"/>
              <a:t>ĐAMH 2 - Tạ Lục Gia Hoàng - 41201241</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9/6/2016</a:t>
            </a:r>
            <a:endParaRPr lang="en-US"/>
          </a:p>
        </p:txBody>
      </p:sp>
      <p:sp>
        <p:nvSpPr>
          <p:cNvPr id="3" name="Footer Placeholder 2"/>
          <p:cNvSpPr>
            <a:spLocks noGrp="1"/>
          </p:cNvSpPr>
          <p:nvPr>
            <p:ph type="ftr" sz="quarter" idx="11"/>
          </p:nvPr>
        </p:nvSpPr>
        <p:spPr/>
        <p:txBody>
          <a:bodyPr/>
          <a:lstStyle/>
          <a:p>
            <a:r>
              <a:rPr lang="en-US" smtClean="0"/>
              <a:t>ĐAMH 2 - Tạ Lục Gia Hoàng - 41201241</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9/6/2016</a:t>
            </a:r>
            <a:endParaRPr lang="en-US"/>
          </a:p>
        </p:txBody>
      </p:sp>
      <p:sp>
        <p:nvSpPr>
          <p:cNvPr id="6" name="Footer Placeholder 5"/>
          <p:cNvSpPr>
            <a:spLocks noGrp="1"/>
          </p:cNvSpPr>
          <p:nvPr>
            <p:ph type="ftr" sz="quarter" idx="11"/>
          </p:nvPr>
        </p:nvSpPr>
        <p:spPr/>
        <p:txBody>
          <a:bodyPr/>
          <a:lstStyle/>
          <a:p>
            <a:r>
              <a:rPr lang="en-US" smtClean="0"/>
              <a:t>ĐAMH 2 - Tạ Lục Gia Hoàng - 41201241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9/6/2016</a:t>
            </a:r>
            <a:endParaRPr lang="en-US"/>
          </a:p>
        </p:txBody>
      </p:sp>
      <p:sp>
        <p:nvSpPr>
          <p:cNvPr id="6" name="Footer Placeholder 5"/>
          <p:cNvSpPr>
            <a:spLocks noGrp="1"/>
          </p:cNvSpPr>
          <p:nvPr>
            <p:ph type="ftr" sz="quarter" idx="11"/>
          </p:nvPr>
        </p:nvSpPr>
        <p:spPr/>
        <p:txBody>
          <a:bodyPr/>
          <a:lstStyle/>
          <a:p>
            <a:r>
              <a:rPr lang="en-US" smtClean="0"/>
              <a:t>ĐAMH 2 - Tạ Lục Gia Hoàng - 41201241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9/6/2016</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ĐAMH 2 - Tạ Lục Gia Hoàng - 41201241</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eagleboard.org/latest-imag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erekmolloy.ie/beaglebon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derekmolloy.ie/beaglebone/beaglebone-video-capture-and-image-processing-on-embedded-linux-using-opencv/" TargetMode="External"/><Relationship Id="rId3" Type="http://schemas.openxmlformats.org/officeDocument/2006/relationships/hyperlink" Target="http://circuitco.com/support/index.php?title=BeagleBoneBlack#LATEST_PRODUCTION_FILES_.28A5A.29" TargetMode="External"/><Relationship Id="rId7" Type="http://schemas.openxmlformats.org/officeDocument/2006/relationships/hyperlink" Target="http://derekmolloy.ie/streaming-video-using-rtp-on-the-beaglebone-black/"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derekmolloy.ie/udp-video-streaming-beaglebone-black/" TargetMode="External"/><Relationship Id="rId5" Type="http://schemas.openxmlformats.org/officeDocument/2006/relationships/hyperlink" Target="http://www.logitech.com/assets/45120/logitechh.pdf" TargetMode="External"/><Relationship Id="rId4" Type="http://schemas.openxmlformats.org/officeDocument/2006/relationships/hyperlink" Target="http://elinux.org/Beagleboard:BeagleBoneBlack#Software_Resourc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81000"/>
            <a:ext cx="9144000" cy="1470025"/>
          </a:xfrm>
        </p:spPr>
        <p:txBody>
          <a:bodyPr>
            <a:noAutofit/>
          </a:bodyPr>
          <a:lstStyle/>
          <a:p>
            <a:r>
              <a:rPr lang="en-US" sz="1800" b="1" dirty="0">
                <a:solidFill>
                  <a:srgbClr val="0070C0"/>
                </a:solidFill>
              </a:rPr>
              <a:t>ĐẠI HỌC QUỐC GIA TP.HỒ CHÍ MINH</a:t>
            </a:r>
            <a:br>
              <a:rPr lang="en-US" sz="1800" b="1" dirty="0">
                <a:solidFill>
                  <a:srgbClr val="0070C0"/>
                </a:solidFill>
              </a:rPr>
            </a:br>
            <a:r>
              <a:rPr lang="en-US" sz="1800" b="1" dirty="0">
                <a:solidFill>
                  <a:srgbClr val="0070C0"/>
                </a:solidFill>
              </a:rPr>
              <a:t>TRƯỜNG ĐẠI HỌC BÁCH KHOA</a:t>
            </a:r>
            <a:br>
              <a:rPr lang="en-US" sz="1800" b="1" dirty="0">
                <a:solidFill>
                  <a:srgbClr val="0070C0"/>
                </a:solidFill>
              </a:rPr>
            </a:br>
            <a:r>
              <a:rPr lang="en-US" sz="1800" b="1" dirty="0" err="1">
                <a:solidFill>
                  <a:srgbClr val="0070C0"/>
                </a:solidFill>
              </a:rPr>
              <a:t>KHOA</a:t>
            </a:r>
            <a:r>
              <a:rPr lang="en-US" sz="1800" b="1" dirty="0">
                <a:solidFill>
                  <a:srgbClr val="0070C0"/>
                </a:solidFill>
              </a:rPr>
              <a:t> ĐIỆN – ĐIỆN TỬ</a:t>
            </a:r>
            <a:br>
              <a:rPr lang="en-US" sz="1800" b="1" dirty="0">
                <a:solidFill>
                  <a:srgbClr val="0070C0"/>
                </a:solidFill>
              </a:rPr>
            </a:br>
            <a:r>
              <a:rPr lang="en-US" sz="1800" b="1" dirty="0">
                <a:solidFill>
                  <a:srgbClr val="0070C0"/>
                </a:solidFill>
              </a:rPr>
              <a:t>BỘ MÔN ĐIỆN </a:t>
            </a:r>
            <a:r>
              <a:rPr lang="en-US" sz="1800" b="1" dirty="0" smtClean="0">
                <a:solidFill>
                  <a:srgbClr val="0070C0"/>
                </a:solidFill>
              </a:rPr>
              <a:t>TỬ</a:t>
            </a:r>
            <a:endParaRPr lang="en-US" sz="1800" b="1" dirty="0">
              <a:solidFill>
                <a:srgbClr val="0070C0"/>
              </a:solidFill>
            </a:endParaRPr>
          </a:p>
        </p:txBody>
      </p:sp>
      <p:sp>
        <p:nvSpPr>
          <p:cNvPr id="3" name="Subtitle 2"/>
          <p:cNvSpPr>
            <a:spLocks noGrp="1"/>
          </p:cNvSpPr>
          <p:nvPr>
            <p:ph type="subTitle" idx="1"/>
          </p:nvPr>
        </p:nvSpPr>
        <p:spPr>
          <a:xfrm>
            <a:off x="1447800" y="1828800"/>
            <a:ext cx="6400800" cy="3733800"/>
          </a:xfrm>
        </p:spPr>
        <p:txBody>
          <a:bodyPr>
            <a:normAutofit/>
          </a:bodyPr>
          <a:lstStyle/>
          <a:p>
            <a:r>
              <a:rPr lang="en-US" b="1" dirty="0" smtClean="0">
                <a:solidFill>
                  <a:srgbClr val="0070C0"/>
                </a:solidFill>
              </a:rPr>
              <a:t>ĐỒ ÁN MÔN HỌC </a:t>
            </a:r>
            <a:r>
              <a:rPr lang="en-US" b="1" dirty="0" smtClean="0">
                <a:solidFill>
                  <a:srgbClr val="0070C0"/>
                </a:solidFill>
              </a:rPr>
              <a:t>1</a:t>
            </a:r>
            <a:endParaRPr lang="en-US" b="1" dirty="0" smtClean="0">
              <a:solidFill>
                <a:srgbClr val="0070C0"/>
              </a:solidFill>
            </a:endParaRPr>
          </a:p>
          <a:p>
            <a:endParaRPr lang="en-US" sz="2400" dirty="0" smtClean="0">
              <a:solidFill>
                <a:srgbClr val="0070C0"/>
              </a:solidFill>
            </a:endParaRPr>
          </a:p>
          <a:p>
            <a:r>
              <a:rPr lang="en-US" sz="2400" b="1" dirty="0" smtClean="0">
                <a:solidFill>
                  <a:srgbClr val="0070C0"/>
                </a:solidFill>
              </a:rPr>
              <a:t>TÌM HIỂU BEAGLEBONE BLACK</a:t>
            </a:r>
          </a:p>
          <a:p>
            <a:endParaRPr lang="en-US" sz="2400" b="1" dirty="0" smtClean="0">
              <a:solidFill>
                <a:srgbClr val="0070C0"/>
              </a:solidFill>
            </a:endParaRPr>
          </a:p>
          <a:p>
            <a:pPr algn="l"/>
            <a:r>
              <a:rPr lang="en-US" sz="2400" b="1" dirty="0" smtClean="0">
                <a:solidFill>
                  <a:srgbClr val="0070C0"/>
                </a:solidFill>
              </a:rPr>
              <a:t>			   GVHD: </a:t>
            </a:r>
            <a:r>
              <a:rPr lang="en-US" sz="2400" b="1" dirty="0" err="1" smtClean="0">
                <a:solidFill>
                  <a:srgbClr val="0070C0"/>
                </a:solidFill>
              </a:rPr>
              <a:t>Ths</a:t>
            </a:r>
            <a:r>
              <a:rPr lang="en-US" sz="2400" b="1" dirty="0" smtClean="0">
                <a:solidFill>
                  <a:srgbClr val="0070C0"/>
                </a:solidFill>
              </a:rPr>
              <a:t> </a:t>
            </a:r>
            <a:r>
              <a:rPr lang="en-US" sz="2400" b="1" dirty="0" err="1" smtClean="0">
                <a:solidFill>
                  <a:srgbClr val="0070C0"/>
                </a:solidFill>
              </a:rPr>
              <a:t>Bùi</a:t>
            </a:r>
            <a:r>
              <a:rPr lang="en-US" sz="2400" b="1" dirty="0" smtClean="0">
                <a:solidFill>
                  <a:srgbClr val="0070C0"/>
                </a:solidFill>
              </a:rPr>
              <a:t> </a:t>
            </a:r>
            <a:r>
              <a:rPr lang="en-US" sz="2400" b="1" dirty="0" err="1" smtClean="0">
                <a:solidFill>
                  <a:srgbClr val="0070C0"/>
                </a:solidFill>
              </a:rPr>
              <a:t>Quốc</a:t>
            </a:r>
            <a:r>
              <a:rPr lang="en-US" sz="2400" b="1" dirty="0" smtClean="0">
                <a:solidFill>
                  <a:srgbClr val="0070C0"/>
                </a:solidFill>
              </a:rPr>
              <a:t> </a:t>
            </a:r>
            <a:r>
              <a:rPr lang="en-US" sz="2400" b="1" dirty="0" err="1" smtClean="0">
                <a:solidFill>
                  <a:srgbClr val="0070C0"/>
                </a:solidFill>
              </a:rPr>
              <a:t>Bảo</a:t>
            </a:r>
            <a:endParaRPr lang="en-US" sz="2400" b="1" dirty="0" smtClean="0">
              <a:solidFill>
                <a:srgbClr val="0070C0"/>
              </a:solidFill>
            </a:endParaRPr>
          </a:p>
          <a:p>
            <a:pPr algn="l"/>
            <a:r>
              <a:rPr lang="en-US" sz="2400" b="1" dirty="0" smtClean="0">
                <a:solidFill>
                  <a:srgbClr val="0070C0"/>
                </a:solidFill>
              </a:rPr>
              <a:t>			   SVTH : </a:t>
            </a:r>
            <a:r>
              <a:rPr lang="en-US" sz="2400" b="1" dirty="0" err="1" smtClean="0">
                <a:solidFill>
                  <a:srgbClr val="0070C0"/>
                </a:solidFill>
              </a:rPr>
              <a:t>Tạ</a:t>
            </a:r>
            <a:r>
              <a:rPr lang="en-US" sz="2400" b="1" dirty="0" smtClean="0">
                <a:solidFill>
                  <a:srgbClr val="0070C0"/>
                </a:solidFill>
              </a:rPr>
              <a:t> </a:t>
            </a:r>
            <a:r>
              <a:rPr lang="en-US" sz="2400" b="1" dirty="0" err="1" smtClean="0">
                <a:solidFill>
                  <a:srgbClr val="0070C0"/>
                </a:solidFill>
              </a:rPr>
              <a:t>Lục</a:t>
            </a:r>
            <a:r>
              <a:rPr lang="en-US" sz="2400" b="1" dirty="0" smtClean="0">
                <a:solidFill>
                  <a:srgbClr val="0070C0"/>
                </a:solidFill>
              </a:rPr>
              <a:t> </a:t>
            </a:r>
            <a:r>
              <a:rPr lang="en-US" sz="2400" b="1" dirty="0" err="1" smtClean="0">
                <a:solidFill>
                  <a:srgbClr val="0070C0"/>
                </a:solidFill>
              </a:rPr>
              <a:t>Gia</a:t>
            </a:r>
            <a:r>
              <a:rPr lang="en-US" sz="2400" b="1" dirty="0" smtClean="0">
                <a:solidFill>
                  <a:srgbClr val="0070C0"/>
                </a:solidFill>
              </a:rPr>
              <a:t> </a:t>
            </a:r>
            <a:r>
              <a:rPr lang="en-US" sz="2400" b="1" dirty="0" err="1" smtClean="0">
                <a:solidFill>
                  <a:srgbClr val="0070C0"/>
                </a:solidFill>
              </a:rPr>
              <a:t>Hoàng</a:t>
            </a:r>
            <a:endParaRPr lang="en-US" sz="2400" b="1" dirty="0" smtClean="0">
              <a:solidFill>
                <a:srgbClr val="0070C0"/>
              </a:solidFill>
            </a:endParaRPr>
          </a:p>
          <a:p>
            <a:pPr algn="l"/>
            <a:r>
              <a:rPr lang="en-US" sz="2400" b="1" dirty="0" smtClean="0">
                <a:solidFill>
                  <a:srgbClr val="0070C0"/>
                </a:solidFill>
              </a:rPr>
              <a:t>			   MSSV: 41201241</a:t>
            </a:r>
            <a:endParaRPr lang="en-US" sz="2400" dirty="0">
              <a:solidFill>
                <a:srgbClr val="0070C0"/>
              </a:solidFill>
            </a:endParaRPr>
          </a:p>
          <a:p>
            <a:endParaRPr lang="en-US" dirty="0">
              <a:solidFill>
                <a:srgbClr val="0070C0"/>
              </a:solidFill>
            </a:endParaRPr>
          </a:p>
        </p:txBody>
      </p:sp>
      <p:pic>
        <p:nvPicPr>
          <p:cNvPr id="7170" name="Picture 2" descr="D:\bkhcm\Đồ án môn học 2\báo cáo\mẫu báo cáo\LOGO BACH KHO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228600"/>
            <a:ext cx="1333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a:xfrm>
            <a:off x="2286000" y="6172200"/>
            <a:ext cx="4267200" cy="549275"/>
          </a:xfrm>
        </p:spPr>
        <p:txBody>
          <a:bodyPr/>
          <a:lstStyle/>
          <a:p>
            <a:r>
              <a:rPr lang="vi-VN" dirty="0" smtClean="0">
                <a:solidFill>
                  <a:srgbClr val="0070C0"/>
                </a:solidFill>
              </a:rPr>
              <a:t>TP Hồ Chí Minh, ngày 9 tháng 6 năm 2016</a:t>
            </a:r>
            <a:endParaRPr lang="en-US" dirty="0">
              <a:solidFill>
                <a:srgbClr val="0070C0"/>
              </a:solidFill>
            </a:endParaRPr>
          </a:p>
        </p:txBody>
      </p:sp>
    </p:spTree>
    <p:extLst>
      <p:ext uri="{BB962C8B-B14F-4D97-AF65-F5344CB8AC3E}">
        <p14:creationId xmlns:p14="http://schemas.microsoft.com/office/powerpoint/2010/main" val="38629001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stretch>
            <a:fillRect/>
          </a:stretch>
        </p:blipFill>
        <p:spPr>
          <a:xfrm>
            <a:off x="4648200" y="1580515"/>
            <a:ext cx="4343400" cy="3905885"/>
          </a:xfrm>
          <a:prstGeom prst="rect">
            <a:avLst/>
          </a:prstGeom>
        </p:spPr>
      </p:pic>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10</a:t>
            </a:fld>
            <a:endParaRPr lang="en-US">
              <a:solidFill>
                <a:srgbClr val="0070C0"/>
              </a:solidFill>
            </a:endParaRPr>
          </a:p>
        </p:txBody>
      </p:sp>
      <p:sp>
        <p:nvSpPr>
          <p:cNvPr id="7" name="Content Placeholder 6"/>
          <p:cNvSpPr>
            <a:spLocks noGrp="1"/>
          </p:cNvSpPr>
          <p:nvPr>
            <p:ph idx="1"/>
          </p:nvPr>
        </p:nvSpPr>
        <p:spPr>
          <a:xfrm>
            <a:off x="457200" y="1600201"/>
            <a:ext cx="4114800" cy="3657599"/>
          </a:xfrm>
        </p:spPr>
        <p:txBody>
          <a:bodyPr>
            <a:normAutofit fontScale="92500" lnSpcReduction="10000"/>
          </a:bodyPr>
          <a:lstStyle/>
          <a:p>
            <a:pPr marL="0" indent="0">
              <a:buNone/>
            </a:pPr>
            <a:r>
              <a:rPr lang="en-US" b="1" dirty="0" err="1" smtClean="0"/>
              <a:t>Sơ</a:t>
            </a:r>
            <a:r>
              <a:rPr lang="en-US" b="1" dirty="0" smtClean="0"/>
              <a:t> </a:t>
            </a:r>
            <a:r>
              <a:rPr lang="en-US" b="1" dirty="0" err="1" smtClean="0"/>
              <a:t>đồ</a:t>
            </a:r>
            <a:r>
              <a:rPr lang="en-US" b="1" dirty="0" smtClean="0"/>
              <a:t> </a:t>
            </a:r>
            <a:r>
              <a:rPr lang="en-US" b="1" dirty="0" err="1" smtClean="0"/>
              <a:t>khối</a:t>
            </a:r>
            <a:endParaRPr lang="en-US" b="1" dirty="0" smtClean="0"/>
          </a:p>
          <a:p>
            <a:pPr marL="0" indent="0">
              <a:buNone/>
            </a:pPr>
            <a:r>
              <a:rPr lang="en-US" sz="1500" b="1" dirty="0" err="1"/>
              <a:t>Bộ</a:t>
            </a:r>
            <a:r>
              <a:rPr lang="en-US" sz="1500" b="1" dirty="0"/>
              <a:t> </a:t>
            </a:r>
            <a:r>
              <a:rPr lang="en-US" sz="1500" b="1" dirty="0" err="1"/>
              <a:t>xử</a:t>
            </a:r>
            <a:r>
              <a:rPr lang="en-US" sz="1500" b="1" dirty="0"/>
              <a:t> </a:t>
            </a:r>
            <a:r>
              <a:rPr lang="en-US" sz="1500" b="1" dirty="0" err="1"/>
              <a:t>lý</a:t>
            </a:r>
            <a:r>
              <a:rPr lang="en-US" sz="1500" b="1" dirty="0"/>
              <a:t>:</a:t>
            </a:r>
            <a:r>
              <a:rPr lang="en-US" sz="1500" dirty="0"/>
              <a:t> </a:t>
            </a:r>
            <a:r>
              <a:rPr lang="en-US" sz="1500" dirty="0" err="1"/>
              <a:t>từ</a:t>
            </a:r>
            <a:r>
              <a:rPr lang="en-US" sz="1500" dirty="0"/>
              <a:t> </a:t>
            </a:r>
            <a:r>
              <a:rPr lang="en-US" sz="1500" dirty="0" err="1"/>
              <a:t>RevB</a:t>
            </a:r>
            <a:r>
              <a:rPr lang="en-US" sz="1500" dirty="0"/>
              <a:t> </a:t>
            </a:r>
            <a:r>
              <a:rPr lang="en-US" sz="1500" dirty="0" err="1"/>
              <a:t>đã</a:t>
            </a:r>
            <a:r>
              <a:rPr lang="en-US" sz="1500" dirty="0"/>
              <a:t> </a:t>
            </a:r>
            <a:r>
              <a:rPr lang="en-US" sz="1500" dirty="0" err="1"/>
              <a:t>chuyển</a:t>
            </a:r>
            <a:r>
              <a:rPr lang="en-US" sz="1500" dirty="0"/>
              <a:t> sang </a:t>
            </a:r>
            <a:r>
              <a:rPr lang="en-US" sz="1500" dirty="0" err="1"/>
              <a:t>Sitara</a:t>
            </a:r>
            <a:r>
              <a:rPr lang="en-US" sz="1500" dirty="0"/>
              <a:t> AM3358BZCZ100</a:t>
            </a:r>
            <a:endParaRPr lang="en-US" sz="1500" b="1" dirty="0"/>
          </a:p>
          <a:p>
            <a:pPr marL="0" indent="0">
              <a:buNone/>
            </a:pPr>
            <a:r>
              <a:rPr lang="en-US" sz="1500" b="1" dirty="0" err="1"/>
              <a:t>Bô</a:t>
            </a:r>
            <a:r>
              <a:rPr lang="en-US" sz="1500" b="1" dirty="0"/>
              <a:t> </a:t>
            </a:r>
            <a:r>
              <a:rPr lang="en-US" sz="1500" b="1" dirty="0" err="1"/>
              <a:t>nhớ</a:t>
            </a:r>
            <a:r>
              <a:rPr lang="en-US" sz="1500" b="1" dirty="0"/>
              <a:t>:</a:t>
            </a:r>
            <a:r>
              <a:rPr lang="en-US" sz="1500" dirty="0"/>
              <a:t> </a:t>
            </a:r>
            <a:r>
              <a:rPr lang="en-US" sz="1500" dirty="0" err="1"/>
              <a:t>có</a:t>
            </a:r>
            <a:r>
              <a:rPr lang="en-US" sz="1500" dirty="0"/>
              <a:t> 3 </a:t>
            </a:r>
            <a:r>
              <a:rPr lang="en-US" sz="1500" dirty="0" err="1"/>
              <a:t>bộ</a:t>
            </a:r>
            <a:r>
              <a:rPr lang="en-US" sz="1500" dirty="0"/>
              <a:t> </a:t>
            </a:r>
            <a:r>
              <a:rPr lang="en-US" sz="1500" dirty="0" err="1"/>
              <a:t>nhớ</a:t>
            </a:r>
            <a:r>
              <a:rPr lang="en-US" sz="1500" dirty="0"/>
              <a:t> </a:t>
            </a:r>
            <a:r>
              <a:rPr lang="en-US" sz="1500" dirty="0" err="1"/>
              <a:t>trên</a:t>
            </a:r>
            <a:r>
              <a:rPr lang="en-US" sz="1500" dirty="0"/>
              <a:t> </a:t>
            </a:r>
            <a:r>
              <a:rPr lang="en-US" sz="1500" dirty="0" err="1"/>
              <a:t>mạch</a:t>
            </a:r>
            <a:r>
              <a:rPr lang="en-US" sz="1500" dirty="0"/>
              <a:t> </a:t>
            </a:r>
            <a:r>
              <a:rPr lang="en-US" sz="1500" dirty="0" err="1"/>
              <a:t>và</a:t>
            </a:r>
            <a:r>
              <a:rPr lang="en-US" sz="1500" dirty="0"/>
              <a:t> 1 </a:t>
            </a:r>
            <a:r>
              <a:rPr lang="en-US" sz="1500" dirty="0" err="1"/>
              <a:t>bộ</a:t>
            </a:r>
            <a:r>
              <a:rPr lang="en-US" sz="1500" dirty="0"/>
              <a:t> </a:t>
            </a:r>
            <a:r>
              <a:rPr lang="en-US" sz="1500" dirty="0" err="1"/>
              <a:t>nhớ</a:t>
            </a:r>
            <a:r>
              <a:rPr lang="en-US" sz="1500" dirty="0"/>
              <a:t> </a:t>
            </a:r>
            <a:r>
              <a:rPr lang="en-US" sz="1500" dirty="0" err="1"/>
              <a:t>ngoài</a:t>
            </a:r>
            <a:endParaRPr lang="en-US" sz="1500" dirty="0"/>
          </a:p>
          <a:p>
            <a:pPr lvl="0"/>
            <a:r>
              <a:rPr lang="en-US" sz="1500" b="1" dirty="0"/>
              <a:t>512MB</a:t>
            </a:r>
            <a:r>
              <a:rPr lang="en-US" sz="1500" dirty="0"/>
              <a:t> </a:t>
            </a:r>
            <a:r>
              <a:rPr lang="en-US" sz="1500" b="1" dirty="0"/>
              <a:t>DDR3L</a:t>
            </a:r>
            <a:r>
              <a:rPr lang="en-US" sz="1500" dirty="0"/>
              <a:t> </a:t>
            </a:r>
          </a:p>
          <a:p>
            <a:pPr lvl="0"/>
            <a:r>
              <a:rPr lang="en-US" sz="1500" b="1" dirty="0"/>
              <a:t>4KB EEPROM</a:t>
            </a:r>
            <a:r>
              <a:rPr lang="en-US" sz="1500" dirty="0"/>
              <a:t> </a:t>
            </a:r>
            <a:r>
              <a:rPr lang="en-US" sz="1500" dirty="0" err="1"/>
              <a:t>chứ</a:t>
            </a:r>
            <a:r>
              <a:rPr lang="en-US" sz="1500" dirty="0"/>
              <a:t> </a:t>
            </a:r>
            <a:r>
              <a:rPr lang="en-US" sz="1500" dirty="0" err="1"/>
              <a:t>thông</a:t>
            </a:r>
            <a:r>
              <a:rPr lang="en-US" sz="1500" dirty="0"/>
              <a:t> tin board </a:t>
            </a:r>
            <a:r>
              <a:rPr lang="en-US" sz="1500" dirty="0" err="1"/>
              <a:t>bao</a:t>
            </a:r>
            <a:r>
              <a:rPr lang="en-US" sz="1500" dirty="0"/>
              <a:t> </a:t>
            </a:r>
            <a:r>
              <a:rPr lang="en-US" sz="1500" dirty="0" err="1"/>
              <a:t>gồm</a:t>
            </a:r>
            <a:r>
              <a:rPr lang="en-US" sz="1500" dirty="0"/>
              <a:t> </a:t>
            </a:r>
            <a:r>
              <a:rPr lang="en-US" sz="1500" dirty="0" err="1"/>
              <a:t>tên</a:t>
            </a:r>
            <a:r>
              <a:rPr lang="en-US" sz="1500" dirty="0"/>
              <a:t> board, </a:t>
            </a:r>
            <a:r>
              <a:rPr lang="en-US" sz="1500" dirty="0" err="1"/>
              <a:t>số</a:t>
            </a:r>
            <a:r>
              <a:rPr lang="en-US" sz="1500" dirty="0"/>
              <a:t> serial, </a:t>
            </a:r>
            <a:r>
              <a:rPr lang="en-US" sz="1500" dirty="0" err="1"/>
              <a:t>thông</a:t>
            </a:r>
            <a:r>
              <a:rPr lang="en-US" sz="1500" dirty="0"/>
              <a:t> tin </a:t>
            </a:r>
            <a:r>
              <a:rPr lang="en-US" sz="1500" dirty="0" err="1"/>
              <a:t>phiên</a:t>
            </a:r>
            <a:r>
              <a:rPr lang="en-US" sz="1500" dirty="0"/>
              <a:t> </a:t>
            </a:r>
            <a:r>
              <a:rPr lang="en-US" sz="1500" dirty="0" err="1"/>
              <a:t>bản</a:t>
            </a:r>
            <a:r>
              <a:rPr lang="en-US" sz="1500" dirty="0"/>
              <a:t>. </a:t>
            </a:r>
            <a:r>
              <a:rPr lang="en-US" sz="1500" dirty="0" err="1"/>
              <a:t>Được</a:t>
            </a:r>
            <a:r>
              <a:rPr lang="en-US" sz="1500" dirty="0"/>
              <a:t> </a:t>
            </a:r>
            <a:r>
              <a:rPr lang="en-US" sz="1500" dirty="0" err="1"/>
              <a:t>thiết</a:t>
            </a:r>
            <a:r>
              <a:rPr lang="en-US" sz="1500" dirty="0"/>
              <a:t> </a:t>
            </a:r>
            <a:r>
              <a:rPr lang="en-US" sz="1500" dirty="0" err="1"/>
              <a:t>kế</a:t>
            </a:r>
            <a:r>
              <a:rPr lang="en-US" sz="1500" dirty="0"/>
              <a:t> </a:t>
            </a:r>
            <a:r>
              <a:rPr lang="en-US" sz="1500" dirty="0" err="1"/>
              <a:t>với</a:t>
            </a:r>
            <a:r>
              <a:rPr lang="en-US" sz="1500" dirty="0"/>
              <a:t> </a:t>
            </a:r>
            <a:r>
              <a:rPr lang="en-US" sz="1500" dirty="0" err="1"/>
              <a:t>mục</a:t>
            </a:r>
            <a:r>
              <a:rPr lang="en-US" sz="1500" dirty="0"/>
              <a:t> </a:t>
            </a:r>
            <a:r>
              <a:rPr lang="en-US" sz="1500" dirty="0" err="1"/>
              <a:t>đích</a:t>
            </a:r>
            <a:r>
              <a:rPr lang="en-US" sz="1500" dirty="0"/>
              <a:t> </a:t>
            </a:r>
            <a:r>
              <a:rPr lang="en-US" sz="1500" dirty="0" err="1"/>
              <a:t>giảm</a:t>
            </a:r>
            <a:r>
              <a:rPr lang="en-US" sz="1500" dirty="0"/>
              <a:t> </a:t>
            </a:r>
            <a:r>
              <a:rPr lang="en-US" sz="1500" dirty="0" err="1"/>
              <a:t>giá</a:t>
            </a:r>
            <a:r>
              <a:rPr lang="en-US" sz="1500" dirty="0"/>
              <a:t> </a:t>
            </a:r>
            <a:r>
              <a:rPr lang="en-US" sz="1500" dirty="0" err="1"/>
              <a:t>thành</a:t>
            </a:r>
            <a:r>
              <a:rPr lang="en-US" sz="1500" dirty="0"/>
              <a:t> so </a:t>
            </a:r>
            <a:r>
              <a:rPr lang="en-US" sz="1500" dirty="0" err="1"/>
              <a:t>với</a:t>
            </a:r>
            <a:r>
              <a:rPr lang="en-US" sz="1500" dirty="0"/>
              <a:t> </a:t>
            </a:r>
            <a:r>
              <a:rPr lang="en-US" sz="1500" dirty="0" err="1"/>
              <a:t>mạch</a:t>
            </a:r>
            <a:r>
              <a:rPr lang="en-US" sz="1500" dirty="0"/>
              <a:t> </a:t>
            </a:r>
            <a:r>
              <a:rPr lang="en-US" sz="1500" dirty="0" err="1"/>
              <a:t>BeagleBone</a:t>
            </a:r>
            <a:r>
              <a:rPr lang="en-US" sz="1500" dirty="0"/>
              <a:t> </a:t>
            </a:r>
            <a:r>
              <a:rPr lang="en-US" sz="1500" dirty="0" err="1"/>
              <a:t>gốc</a:t>
            </a:r>
            <a:r>
              <a:rPr lang="en-US" sz="1500" dirty="0"/>
              <a:t>.</a:t>
            </a:r>
          </a:p>
          <a:p>
            <a:pPr lvl="0"/>
            <a:r>
              <a:rPr lang="en-US" sz="1500" b="1" dirty="0"/>
              <a:t>4GB Embedded MMC (</a:t>
            </a:r>
            <a:r>
              <a:rPr lang="en-US" sz="1500" b="1" dirty="0" err="1"/>
              <a:t>eMMC</a:t>
            </a:r>
            <a:r>
              <a:rPr lang="en-US" sz="1500" b="1" dirty="0"/>
              <a:t>)</a:t>
            </a:r>
            <a:r>
              <a:rPr lang="en-US" sz="1500" dirty="0"/>
              <a:t> </a:t>
            </a:r>
            <a:r>
              <a:rPr lang="en-US" sz="1500" dirty="0" err="1"/>
              <a:t>kết</a:t>
            </a:r>
            <a:r>
              <a:rPr lang="en-US" sz="1500" dirty="0"/>
              <a:t> </a:t>
            </a:r>
            <a:r>
              <a:rPr lang="en-US" sz="1500" dirty="0" err="1"/>
              <a:t>nối</a:t>
            </a:r>
            <a:r>
              <a:rPr lang="en-US" sz="1500" dirty="0"/>
              <a:t> </a:t>
            </a:r>
            <a:r>
              <a:rPr lang="en-US" sz="1500" dirty="0" err="1"/>
              <a:t>đến</a:t>
            </a:r>
            <a:r>
              <a:rPr lang="en-US" sz="1500" dirty="0"/>
              <a:t> </a:t>
            </a:r>
            <a:r>
              <a:rPr lang="en-US" sz="1500" dirty="0" err="1"/>
              <a:t>cổng</a:t>
            </a:r>
            <a:r>
              <a:rPr lang="en-US" sz="1500" dirty="0"/>
              <a:t> MMC1 </a:t>
            </a:r>
            <a:r>
              <a:rPr lang="en-US" sz="1500" dirty="0" err="1"/>
              <a:t>của</a:t>
            </a:r>
            <a:r>
              <a:rPr lang="en-US" sz="1500" dirty="0"/>
              <a:t> processor, </a:t>
            </a:r>
            <a:r>
              <a:rPr lang="en-US" sz="1500" dirty="0" err="1"/>
              <a:t>cho</a:t>
            </a:r>
            <a:r>
              <a:rPr lang="en-US" sz="1500" dirty="0"/>
              <a:t> </a:t>
            </a:r>
            <a:r>
              <a:rPr lang="en-US" sz="1500" dirty="0" err="1"/>
              <a:t>phép</a:t>
            </a:r>
            <a:r>
              <a:rPr lang="en-US" sz="1500" dirty="0"/>
              <a:t> </a:t>
            </a:r>
            <a:r>
              <a:rPr lang="en-US" sz="1500" dirty="0" err="1"/>
              <a:t>truy</a:t>
            </a:r>
            <a:r>
              <a:rPr lang="en-US" sz="1500" dirty="0"/>
              <a:t> </a:t>
            </a:r>
            <a:r>
              <a:rPr lang="en-US" sz="1500" dirty="0" err="1"/>
              <a:t>cập</a:t>
            </a:r>
            <a:r>
              <a:rPr lang="en-US" sz="1500" dirty="0"/>
              <a:t> 8 bit. </a:t>
            </a:r>
            <a:r>
              <a:rPr lang="en-US" sz="1500" dirty="0" err="1"/>
              <a:t>Mặc</a:t>
            </a:r>
            <a:r>
              <a:rPr lang="en-US" sz="1500" dirty="0"/>
              <a:t> </a:t>
            </a:r>
            <a:r>
              <a:rPr lang="en-US" sz="1500" dirty="0" err="1"/>
              <a:t>định</a:t>
            </a:r>
            <a:r>
              <a:rPr lang="en-US" sz="1500" dirty="0"/>
              <a:t> </a:t>
            </a:r>
            <a:r>
              <a:rPr lang="en-US" sz="1500" dirty="0" err="1"/>
              <a:t>chế</a:t>
            </a:r>
            <a:r>
              <a:rPr lang="en-US" sz="1500" dirty="0"/>
              <a:t> </a:t>
            </a:r>
            <a:r>
              <a:rPr lang="en-US" sz="1500" dirty="0" err="1"/>
              <a:t>độ</a:t>
            </a:r>
            <a:r>
              <a:rPr lang="en-US" sz="1500" dirty="0"/>
              <a:t> boot </a:t>
            </a:r>
            <a:r>
              <a:rPr lang="en-US" sz="1500" dirty="0" err="1"/>
              <a:t>là</a:t>
            </a:r>
            <a:r>
              <a:rPr lang="en-US" sz="1500" dirty="0"/>
              <a:t> MMC1, </a:t>
            </a:r>
            <a:r>
              <a:rPr lang="en-US" sz="1500" dirty="0" err="1"/>
              <a:t>tuy</a:t>
            </a:r>
            <a:r>
              <a:rPr lang="en-US" sz="1500" dirty="0"/>
              <a:t> </a:t>
            </a:r>
            <a:r>
              <a:rPr lang="en-US" sz="1500" dirty="0" err="1"/>
              <a:t>nhiên</a:t>
            </a:r>
            <a:r>
              <a:rPr lang="en-US" sz="1500" dirty="0"/>
              <a:t> </a:t>
            </a:r>
            <a:r>
              <a:rPr lang="en-US" sz="1500" dirty="0" err="1"/>
              <a:t>có</a:t>
            </a:r>
            <a:r>
              <a:rPr lang="en-US" sz="1500" dirty="0"/>
              <a:t> </a:t>
            </a:r>
            <a:r>
              <a:rPr lang="en-US" sz="1500" dirty="0" err="1"/>
              <a:t>thể</a:t>
            </a:r>
            <a:r>
              <a:rPr lang="en-US" sz="1500" dirty="0"/>
              <a:t> </a:t>
            </a:r>
            <a:r>
              <a:rPr lang="en-US" sz="1500" dirty="0" err="1"/>
              <a:t>đổi</a:t>
            </a:r>
            <a:r>
              <a:rPr lang="en-US" sz="1500" dirty="0"/>
              <a:t> </a:t>
            </a:r>
            <a:r>
              <a:rPr lang="en-US" sz="1500" dirty="0" err="1"/>
              <a:t>thành</a:t>
            </a:r>
            <a:r>
              <a:rPr lang="en-US" sz="1500" dirty="0"/>
              <a:t> MMC0, boot </a:t>
            </a:r>
            <a:r>
              <a:rPr lang="en-US" sz="1500" dirty="0" err="1"/>
              <a:t>từ</a:t>
            </a:r>
            <a:r>
              <a:rPr lang="en-US" sz="1500" dirty="0"/>
              <a:t> SD card</a:t>
            </a:r>
          </a:p>
          <a:p>
            <a:pPr lvl="0"/>
            <a:r>
              <a:rPr lang="en-US" sz="1500" b="1" dirty="0" err="1"/>
              <a:t>MicroSD</a:t>
            </a:r>
            <a:r>
              <a:rPr lang="en-US" sz="1500" b="1" dirty="0"/>
              <a:t> card</a:t>
            </a:r>
            <a:r>
              <a:rPr lang="en-US" sz="1500" dirty="0"/>
              <a:t>: </a:t>
            </a:r>
            <a:r>
              <a:rPr lang="en-US" sz="1500" dirty="0" err="1"/>
              <a:t>bộ</a:t>
            </a:r>
            <a:r>
              <a:rPr lang="en-US" sz="1500" dirty="0"/>
              <a:t> </a:t>
            </a:r>
            <a:r>
              <a:rPr lang="en-US" sz="1500" dirty="0" err="1"/>
              <a:t>nhớ</a:t>
            </a:r>
            <a:r>
              <a:rPr lang="en-US" sz="1500" dirty="0"/>
              <a:t> </a:t>
            </a:r>
            <a:r>
              <a:rPr lang="en-US" sz="1500" dirty="0" err="1"/>
              <a:t>ngoài</a:t>
            </a:r>
            <a:r>
              <a:rPr lang="en-US" sz="1500" dirty="0"/>
              <a:t> </a:t>
            </a:r>
            <a:r>
              <a:rPr lang="en-US" sz="1500" dirty="0" err="1"/>
              <a:t>có</a:t>
            </a:r>
            <a:r>
              <a:rPr lang="en-US" sz="1500" dirty="0"/>
              <a:t> </a:t>
            </a:r>
            <a:r>
              <a:rPr lang="en-US" sz="1500" dirty="0" err="1"/>
              <a:t>thể</a:t>
            </a:r>
            <a:r>
              <a:rPr lang="en-US" sz="1500" dirty="0"/>
              <a:t> </a:t>
            </a:r>
            <a:r>
              <a:rPr lang="en-US" sz="1500" dirty="0" err="1"/>
              <a:t>dùng</a:t>
            </a:r>
            <a:r>
              <a:rPr lang="en-US" sz="1500" dirty="0"/>
              <a:t> </a:t>
            </a:r>
            <a:r>
              <a:rPr lang="en-US" sz="1500" dirty="0" err="1"/>
              <a:t>cho</a:t>
            </a:r>
            <a:r>
              <a:rPr lang="en-US" sz="1500" dirty="0"/>
              <a:t> </a:t>
            </a:r>
            <a:r>
              <a:rPr lang="en-US" sz="1500" dirty="0" err="1"/>
              <a:t>việc</a:t>
            </a:r>
            <a:r>
              <a:rPr lang="en-US" sz="1500" dirty="0"/>
              <a:t> boot </a:t>
            </a:r>
            <a:r>
              <a:rPr lang="en-US" sz="1500" dirty="0" err="1"/>
              <a:t>hoặc</a:t>
            </a:r>
            <a:r>
              <a:rPr lang="en-US" sz="1500" dirty="0"/>
              <a:t> </a:t>
            </a:r>
            <a:r>
              <a:rPr lang="en-US" sz="1500" dirty="0" err="1"/>
              <a:t>lưu</a:t>
            </a:r>
            <a:r>
              <a:rPr lang="en-US" sz="1500" dirty="0"/>
              <a:t> </a:t>
            </a:r>
            <a:r>
              <a:rPr lang="en-US" sz="1500" dirty="0" err="1"/>
              <a:t>trữ</a:t>
            </a:r>
            <a:r>
              <a:rPr lang="en-US" sz="1500" dirty="0"/>
              <a:t>.</a:t>
            </a:r>
          </a:p>
          <a:p>
            <a:pPr marL="0" indent="0">
              <a:buNone/>
            </a:pPr>
            <a:endParaRPr lang="en-US" b="1" dirty="0"/>
          </a:p>
        </p:txBody>
      </p:sp>
    </p:spTree>
    <p:extLst>
      <p:ext uri="{BB962C8B-B14F-4D97-AF65-F5344CB8AC3E}">
        <p14:creationId xmlns:p14="http://schemas.microsoft.com/office/powerpoint/2010/main" val="3617092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báo cáo đồ án 1\BeagleBone Black Connector and Switch Loca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3429000"/>
            <a:ext cx="4532763" cy="3025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11</a:t>
            </a:fld>
            <a:endParaRPr lang="en-US">
              <a:solidFill>
                <a:srgbClr val="0070C0"/>
              </a:solidFill>
            </a:endParaRPr>
          </a:p>
        </p:txBody>
      </p:sp>
      <p:sp>
        <p:nvSpPr>
          <p:cNvPr id="7" name="Content Placeholder 6"/>
          <p:cNvSpPr>
            <a:spLocks noGrp="1"/>
          </p:cNvSpPr>
          <p:nvPr>
            <p:ph idx="1"/>
          </p:nvPr>
        </p:nvSpPr>
        <p:spPr>
          <a:xfrm>
            <a:off x="457200" y="1600201"/>
            <a:ext cx="8153400" cy="2514600"/>
          </a:xfrm>
        </p:spPr>
        <p:txBody>
          <a:bodyPr>
            <a:normAutofit/>
          </a:bodyPr>
          <a:lstStyle/>
          <a:p>
            <a:pPr marL="0" indent="0">
              <a:buNone/>
            </a:pPr>
            <a:r>
              <a:rPr lang="en-US" b="1" dirty="0" err="1" smtClean="0"/>
              <a:t>Cấu</a:t>
            </a:r>
            <a:r>
              <a:rPr lang="en-US" b="1" dirty="0" smtClean="0"/>
              <a:t> </a:t>
            </a:r>
            <a:r>
              <a:rPr lang="en-US" b="1" dirty="0" err="1" smtClean="0"/>
              <a:t>hình</a:t>
            </a:r>
            <a:r>
              <a:rPr lang="en-US" b="1" dirty="0" smtClean="0"/>
              <a:t> boot</a:t>
            </a:r>
          </a:p>
          <a:p>
            <a:pPr lvl="0"/>
            <a:r>
              <a:rPr lang="en-US" sz="1600" b="1" dirty="0" err="1" smtClean="0"/>
              <a:t>eMMC</a:t>
            </a:r>
            <a:r>
              <a:rPr lang="en-US" sz="1600" b="1" dirty="0" smtClean="0"/>
              <a:t> </a:t>
            </a:r>
            <a:r>
              <a:rPr lang="en-US" sz="1600" b="1" dirty="0"/>
              <a:t>Boot</a:t>
            </a:r>
            <a:r>
              <a:rPr lang="en-US" sz="1600" dirty="0"/>
              <a:t> (</a:t>
            </a:r>
            <a:r>
              <a:rPr lang="en-US" sz="1600" dirty="0" err="1"/>
              <a:t>mặc</a:t>
            </a:r>
            <a:r>
              <a:rPr lang="en-US" sz="1600" dirty="0"/>
              <a:t> </a:t>
            </a:r>
            <a:r>
              <a:rPr lang="en-US" sz="1600" dirty="0" err="1"/>
              <a:t>định</a:t>
            </a:r>
            <a:r>
              <a:rPr lang="en-US" sz="1600" dirty="0"/>
              <a:t>) </a:t>
            </a:r>
            <a:r>
              <a:rPr lang="en-US" sz="1600" dirty="0" err="1"/>
              <a:t>có</a:t>
            </a:r>
            <a:r>
              <a:rPr lang="en-US" sz="1600" dirty="0"/>
              <a:t> </a:t>
            </a:r>
            <a:r>
              <a:rPr lang="en-US" sz="1600" dirty="0" err="1"/>
              <a:t>thời</a:t>
            </a:r>
            <a:r>
              <a:rPr lang="en-US" sz="1600" dirty="0"/>
              <a:t> </a:t>
            </a:r>
            <a:r>
              <a:rPr lang="en-US" sz="1600" dirty="0" err="1"/>
              <a:t>gian</a:t>
            </a:r>
            <a:r>
              <a:rPr lang="en-US" sz="1600" dirty="0"/>
              <a:t> boot </a:t>
            </a:r>
            <a:r>
              <a:rPr lang="en-US" sz="1600" dirty="0" err="1"/>
              <a:t>nhanh</a:t>
            </a:r>
            <a:r>
              <a:rPr lang="en-US" sz="1600" dirty="0"/>
              <a:t>  </a:t>
            </a:r>
            <a:r>
              <a:rPr lang="en-US" sz="1600" dirty="0" err="1"/>
              <a:t>nhất</a:t>
            </a:r>
            <a:endParaRPr lang="en-US" sz="1600" dirty="0"/>
          </a:p>
          <a:p>
            <a:pPr lvl="0"/>
            <a:r>
              <a:rPr lang="en-US" sz="1600" b="1" dirty="0"/>
              <a:t>SD</a:t>
            </a:r>
            <a:r>
              <a:rPr lang="en-US" sz="1600" dirty="0"/>
              <a:t> </a:t>
            </a:r>
            <a:r>
              <a:rPr lang="en-US" sz="1600" b="1" dirty="0"/>
              <a:t>Boot</a:t>
            </a:r>
            <a:r>
              <a:rPr lang="en-US" sz="1600" dirty="0"/>
              <a:t> </a:t>
            </a:r>
            <a:r>
              <a:rPr lang="en-US" sz="1600" dirty="0" err="1"/>
              <a:t>chế</a:t>
            </a:r>
            <a:r>
              <a:rPr lang="en-US" sz="1600" dirty="0"/>
              <a:t> </a:t>
            </a:r>
            <a:r>
              <a:rPr lang="en-US" sz="1600" dirty="0" err="1"/>
              <a:t>độ</a:t>
            </a:r>
            <a:r>
              <a:rPr lang="en-US" sz="1600" dirty="0"/>
              <a:t> boot </a:t>
            </a:r>
            <a:r>
              <a:rPr lang="en-US" sz="1600" dirty="0" err="1"/>
              <a:t>này</a:t>
            </a:r>
            <a:r>
              <a:rPr lang="en-US" sz="1600" dirty="0"/>
              <a:t> </a:t>
            </a:r>
            <a:r>
              <a:rPr lang="en-US" sz="1600" dirty="0" err="1"/>
              <a:t>có</a:t>
            </a:r>
            <a:r>
              <a:rPr lang="en-US" sz="1600" dirty="0"/>
              <a:t> </a:t>
            </a:r>
            <a:r>
              <a:rPr lang="en-US" sz="1600" dirty="0" err="1"/>
              <a:t>thể</a:t>
            </a:r>
            <a:r>
              <a:rPr lang="en-US" sz="1600" dirty="0"/>
              <a:t> </a:t>
            </a:r>
            <a:r>
              <a:rPr lang="en-US" sz="1600" dirty="0" err="1"/>
              <a:t>nạp</a:t>
            </a:r>
            <a:r>
              <a:rPr lang="en-US" sz="1600" dirty="0"/>
              <a:t> </a:t>
            </a:r>
            <a:r>
              <a:rPr lang="en-US" sz="1600" dirty="0" err="1"/>
              <a:t>chồng</a:t>
            </a:r>
            <a:r>
              <a:rPr lang="en-US" sz="1600" dirty="0"/>
              <a:t> </a:t>
            </a:r>
            <a:r>
              <a:rPr lang="en-US" sz="1600" dirty="0" err="1"/>
              <a:t>lên</a:t>
            </a:r>
            <a:r>
              <a:rPr lang="en-US" sz="1600" dirty="0"/>
              <a:t> </a:t>
            </a:r>
            <a:r>
              <a:rPr lang="en-US" sz="1600" dirty="0" err="1"/>
              <a:t>eMMC</a:t>
            </a:r>
            <a:r>
              <a:rPr lang="en-US" sz="1600" dirty="0"/>
              <a:t> </a:t>
            </a:r>
            <a:r>
              <a:rPr lang="en-US" sz="1600" dirty="0" err="1"/>
              <a:t>và</a:t>
            </a:r>
            <a:r>
              <a:rPr lang="en-US" sz="1600" dirty="0"/>
              <a:t> </a:t>
            </a:r>
            <a:r>
              <a:rPr lang="en-US" sz="1600" dirty="0" err="1"/>
              <a:t>có</a:t>
            </a:r>
            <a:r>
              <a:rPr lang="en-US" sz="1600" dirty="0"/>
              <a:t> </a:t>
            </a:r>
            <a:r>
              <a:rPr lang="en-US" sz="1600" dirty="0" err="1"/>
              <a:t>thể</a:t>
            </a:r>
            <a:r>
              <a:rPr lang="en-US" sz="1600" dirty="0"/>
              <a:t> </a:t>
            </a:r>
            <a:r>
              <a:rPr lang="en-US" sz="1600" dirty="0" err="1"/>
              <a:t>dùng</a:t>
            </a:r>
            <a:r>
              <a:rPr lang="en-US" sz="1600" dirty="0"/>
              <a:t> </a:t>
            </a:r>
            <a:r>
              <a:rPr lang="en-US" sz="1600" dirty="0" err="1"/>
              <a:t>để</a:t>
            </a:r>
            <a:r>
              <a:rPr lang="en-US" sz="1600" dirty="0"/>
              <a:t> </a:t>
            </a:r>
            <a:r>
              <a:rPr lang="en-US" sz="1600" dirty="0" err="1"/>
              <a:t>lập</a:t>
            </a:r>
            <a:r>
              <a:rPr lang="en-US" sz="1600" dirty="0"/>
              <a:t> </a:t>
            </a:r>
            <a:r>
              <a:rPr lang="en-US" sz="1600" dirty="0" err="1"/>
              <a:t>trình</a:t>
            </a:r>
            <a:r>
              <a:rPr lang="en-US" sz="1600" dirty="0"/>
              <a:t> </a:t>
            </a:r>
            <a:r>
              <a:rPr lang="en-US" sz="1600" dirty="0" err="1"/>
              <a:t>eMMC</a:t>
            </a:r>
            <a:r>
              <a:rPr lang="en-US" sz="1600" dirty="0"/>
              <a:t> </a:t>
            </a:r>
            <a:r>
              <a:rPr lang="en-US" sz="1600" dirty="0" err="1"/>
              <a:t>khi</a:t>
            </a:r>
            <a:r>
              <a:rPr lang="en-US" sz="1600" dirty="0"/>
              <a:t> </a:t>
            </a:r>
            <a:r>
              <a:rPr lang="en-US" sz="1600" dirty="0" err="1"/>
              <a:t>dùng</a:t>
            </a:r>
            <a:r>
              <a:rPr lang="en-US" sz="1600" dirty="0"/>
              <a:t> ở </a:t>
            </a:r>
            <a:r>
              <a:rPr lang="en-US" sz="1600" dirty="0" err="1"/>
              <a:t>nhà</a:t>
            </a:r>
            <a:r>
              <a:rPr lang="en-US" sz="1600" dirty="0"/>
              <a:t> </a:t>
            </a:r>
            <a:r>
              <a:rPr lang="en-US" sz="1600" dirty="0" err="1"/>
              <a:t>máy</a:t>
            </a:r>
            <a:r>
              <a:rPr lang="en-US" sz="1600" dirty="0"/>
              <a:t> </a:t>
            </a:r>
            <a:r>
              <a:rPr lang="en-US" sz="1600" dirty="0" err="1"/>
              <a:t>sản</a:t>
            </a:r>
            <a:r>
              <a:rPr lang="en-US" sz="1600" dirty="0"/>
              <a:t> </a:t>
            </a:r>
            <a:r>
              <a:rPr lang="en-US" sz="1600" dirty="0" err="1"/>
              <a:t>xuất</a:t>
            </a:r>
            <a:r>
              <a:rPr lang="en-US" sz="1600" dirty="0"/>
              <a:t> </a:t>
            </a:r>
            <a:r>
              <a:rPr lang="en-US" sz="1600" dirty="0" err="1"/>
              <a:t>hoặc</a:t>
            </a:r>
            <a:r>
              <a:rPr lang="en-US" sz="1600" dirty="0"/>
              <a:t> update.</a:t>
            </a:r>
          </a:p>
          <a:p>
            <a:pPr lvl="0"/>
            <a:r>
              <a:rPr lang="en-US" sz="1600" b="1" dirty="0"/>
              <a:t>Serial</a:t>
            </a:r>
            <a:r>
              <a:rPr lang="en-US" sz="1600" dirty="0"/>
              <a:t> </a:t>
            </a:r>
            <a:r>
              <a:rPr lang="en-US" sz="1600" b="1" dirty="0"/>
              <a:t>Boot</a:t>
            </a:r>
            <a:r>
              <a:rPr lang="en-US" sz="1600" dirty="0"/>
              <a:t> </a:t>
            </a:r>
            <a:r>
              <a:rPr lang="en-US" sz="1600" dirty="0" err="1"/>
              <a:t>sử</a:t>
            </a:r>
            <a:r>
              <a:rPr lang="en-US" sz="1600" dirty="0"/>
              <a:t> </a:t>
            </a:r>
            <a:r>
              <a:rPr lang="en-US" sz="1600" dirty="0" err="1"/>
              <a:t>dụng</a:t>
            </a:r>
            <a:r>
              <a:rPr lang="en-US" sz="1600" dirty="0"/>
              <a:t> </a:t>
            </a:r>
            <a:r>
              <a:rPr lang="en-US" sz="1600" dirty="0" err="1"/>
              <a:t>cổng</a:t>
            </a:r>
            <a:r>
              <a:rPr lang="en-US" sz="1600" dirty="0"/>
              <a:t> </a:t>
            </a:r>
            <a:r>
              <a:rPr lang="en-US" sz="1600" dirty="0" err="1"/>
              <a:t>nối</a:t>
            </a:r>
            <a:r>
              <a:rPr lang="en-US" sz="1600" dirty="0"/>
              <a:t> </a:t>
            </a:r>
            <a:r>
              <a:rPr lang="en-US" sz="1600" dirty="0" err="1"/>
              <a:t>tiếp</a:t>
            </a:r>
            <a:r>
              <a:rPr lang="en-US" sz="1600" dirty="0"/>
              <a:t> </a:t>
            </a:r>
            <a:r>
              <a:rPr lang="en-US" sz="1600" dirty="0" err="1"/>
              <a:t>để</a:t>
            </a:r>
            <a:r>
              <a:rPr lang="en-US" sz="1600" dirty="0"/>
              <a:t> </a:t>
            </a:r>
            <a:r>
              <a:rPr lang="en-US" sz="1600" dirty="0" err="1"/>
              <a:t>tải</a:t>
            </a:r>
            <a:r>
              <a:rPr lang="en-US" sz="1600" dirty="0"/>
              <a:t> </a:t>
            </a:r>
            <a:r>
              <a:rPr lang="en-US" sz="1600" dirty="0" err="1"/>
              <a:t>phần</a:t>
            </a:r>
            <a:r>
              <a:rPr lang="en-US" sz="1600" dirty="0"/>
              <a:t> </a:t>
            </a:r>
            <a:r>
              <a:rPr lang="en-US" sz="1600" dirty="0" err="1"/>
              <a:t>mềm</a:t>
            </a:r>
            <a:r>
              <a:rPr lang="en-US" sz="1600" dirty="0"/>
              <a:t>  </a:t>
            </a:r>
            <a:r>
              <a:rPr lang="en-US" sz="1600" dirty="0" err="1"/>
              <a:t>trực</a:t>
            </a:r>
            <a:r>
              <a:rPr lang="en-US" sz="1600" dirty="0"/>
              <a:t> </a:t>
            </a:r>
            <a:r>
              <a:rPr lang="en-US" sz="1600" dirty="0" err="1"/>
              <a:t>tiếp</a:t>
            </a:r>
            <a:r>
              <a:rPr lang="en-US" sz="1600" dirty="0"/>
              <a:t>. </a:t>
            </a:r>
            <a:r>
              <a:rPr lang="en-US" sz="1600" dirty="0" err="1"/>
              <a:t>Cần</a:t>
            </a:r>
            <a:r>
              <a:rPr lang="en-US" sz="1600" dirty="0"/>
              <a:t> </a:t>
            </a:r>
            <a:r>
              <a:rPr lang="en-US" sz="1600" dirty="0" err="1"/>
              <a:t>hỗ</a:t>
            </a:r>
            <a:r>
              <a:rPr lang="en-US" sz="1600" dirty="0"/>
              <a:t> </a:t>
            </a:r>
            <a:r>
              <a:rPr lang="en-US" sz="1600" dirty="0" err="1"/>
              <a:t>trợ</a:t>
            </a:r>
            <a:r>
              <a:rPr lang="en-US" sz="1600" dirty="0"/>
              <a:t> cable </a:t>
            </a:r>
            <a:r>
              <a:rPr lang="en-US" sz="1600" dirty="0" err="1"/>
              <a:t>chuyển</a:t>
            </a:r>
            <a:r>
              <a:rPr lang="en-US" sz="1600" dirty="0"/>
              <a:t> USB sang </a:t>
            </a:r>
            <a:r>
              <a:rPr lang="en-US" sz="1600" dirty="0" err="1"/>
              <a:t>cổng</a:t>
            </a:r>
            <a:r>
              <a:rPr lang="en-US" sz="1600" dirty="0"/>
              <a:t>  </a:t>
            </a:r>
            <a:r>
              <a:rPr lang="en-US" sz="1600" dirty="0" err="1"/>
              <a:t>nối</a:t>
            </a:r>
            <a:r>
              <a:rPr lang="en-US" sz="1600" dirty="0"/>
              <a:t> </a:t>
            </a:r>
            <a:r>
              <a:rPr lang="en-US" sz="1600" dirty="0" err="1"/>
              <a:t>tiếp</a:t>
            </a:r>
            <a:r>
              <a:rPr lang="en-US" sz="1600" dirty="0"/>
              <a:t>.</a:t>
            </a:r>
          </a:p>
          <a:p>
            <a:pPr lvl="0"/>
            <a:r>
              <a:rPr lang="en-US" sz="1600" b="1" dirty="0"/>
              <a:t>USB Boot</a:t>
            </a:r>
            <a:r>
              <a:rPr lang="en-US" sz="1600" dirty="0"/>
              <a:t> </a:t>
            </a:r>
            <a:r>
              <a:rPr lang="en-US" sz="1600" dirty="0" err="1"/>
              <a:t>trực</a:t>
            </a:r>
            <a:r>
              <a:rPr lang="en-US" sz="1600" dirty="0"/>
              <a:t> </a:t>
            </a:r>
            <a:r>
              <a:rPr lang="en-US" sz="1600" dirty="0" err="1"/>
              <a:t>tiếp</a:t>
            </a:r>
            <a:r>
              <a:rPr lang="en-US" sz="1600" dirty="0"/>
              <a:t> qua </a:t>
            </a:r>
            <a:r>
              <a:rPr lang="en-US" sz="1600" dirty="0" err="1"/>
              <a:t>cổng</a:t>
            </a:r>
            <a:r>
              <a:rPr lang="en-US" sz="1600" dirty="0"/>
              <a:t> USB </a:t>
            </a:r>
          </a:p>
          <a:p>
            <a:pPr marL="0" indent="0">
              <a:buNone/>
            </a:pPr>
            <a:endParaRPr lang="en-US" dirty="0"/>
          </a:p>
        </p:txBody>
      </p:sp>
    </p:spTree>
    <p:extLst>
      <p:ext uri="{BB962C8B-B14F-4D97-AF65-F5344CB8AC3E}">
        <p14:creationId xmlns:p14="http://schemas.microsoft.com/office/powerpoint/2010/main" val="794366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12</a:t>
            </a:fld>
            <a:endParaRPr lang="en-US">
              <a:solidFill>
                <a:srgbClr val="0070C0"/>
              </a:solidFill>
            </a:endParaRPr>
          </a:p>
        </p:txBody>
      </p:sp>
      <p:sp>
        <p:nvSpPr>
          <p:cNvPr id="7" name="Content Placeholder 6"/>
          <p:cNvSpPr>
            <a:spLocks noGrp="1"/>
          </p:cNvSpPr>
          <p:nvPr>
            <p:ph idx="1"/>
          </p:nvPr>
        </p:nvSpPr>
        <p:spPr>
          <a:xfrm>
            <a:off x="457200" y="1600200"/>
            <a:ext cx="4495800" cy="4525963"/>
          </a:xfrm>
        </p:spPr>
        <p:txBody>
          <a:bodyPr/>
          <a:lstStyle/>
          <a:p>
            <a:pPr marL="0" indent="0">
              <a:buNone/>
            </a:pPr>
            <a:r>
              <a:rPr lang="en-US" dirty="0" err="1" smtClean="0"/>
              <a:t>Cấp</a:t>
            </a:r>
            <a:r>
              <a:rPr lang="en-US" dirty="0" smtClean="0"/>
              <a:t> </a:t>
            </a:r>
            <a:r>
              <a:rPr lang="en-US" dirty="0" err="1" smtClean="0"/>
              <a:t>nguồn</a:t>
            </a:r>
            <a:endParaRPr lang="en-US" dirty="0" smtClean="0"/>
          </a:p>
          <a:p>
            <a:pPr lvl="0"/>
            <a:r>
              <a:rPr lang="en-US" sz="1600" dirty="0" err="1"/>
              <a:t>Một</a:t>
            </a:r>
            <a:r>
              <a:rPr lang="en-US" sz="1600" dirty="0"/>
              <a:t> </a:t>
            </a:r>
            <a:r>
              <a:rPr lang="en-US" sz="1600" dirty="0" err="1"/>
              <a:t>cổng</a:t>
            </a:r>
            <a:r>
              <a:rPr lang="en-US" sz="1600" dirty="0"/>
              <a:t> </a:t>
            </a:r>
            <a:r>
              <a:rPr lang="en-US" sz="1600" dirty="0" err="1"/>
              <a:t>từ</a:t>
            </a:r>
            <a:r>
              <a:rPr lang="en-US" sz="1600" dirty="0"/>
              <a:t> PC qua </a:t>
            </a:r>
            <a:r>
              <a:rPr lang="en-US" sz="1600" dirty="0" err="1"/>
              <a:t>kết</a:t>
            </a:r>
            <a:r>
              <a:rPr lang="en-US" sz="1600" dirty="0"/>
              <a:t> </a:t>
            </a:r>
            <a:r>
              <a:rPr lang="en-US" sz="1600" dirty="0" err="1"/>
              <a:t>nối</a:t>
            </a:r>
            <a:r>
              <a:rPr lang="en-US" sz="1600" dirty="0"/>
              <a:t> USB.</a:t>
            </a:r>
          </a:p>
          <a:p>
            <a:pPr lvl="0"/>
            <a:r>
              <a:rPr lang="en-US" sz="1600" dirty="0" err="1"/>
              <a:t>Một</a:t>
            </a:r>
            <a:r>
              <a:rPr lang="en-US" sz="1600" dirty="0"/>
              <a:t> </a:t>
            </a:r>
            <a:r>
              <a:rPr lang="en-US" sz="1600" dirty="0" err="1"/>
              <a:t>cổng</a:t>
            </a:r>
            <a:r>
              <a:rPr lang="en-US" sz="1600" dirty="0"/>
              <a:t> </a:t>
            </a:r>
            <a:r>
              <a:rPr lang="en-US" sz="1600" dirty="0" err="1"/>
              <a:t>cấp</a:t>
            </a:r>
            <a:r>
              <a:rPr lang="en-US" sz="1600" dirty="0"/>
              <a:t> </a:t>
            </a:r>
            <a:r>
              <a:rPr lang="en-US" sz="1600" dirty="0" err="1"/>
              <a:t>nguồn</a:t>
            </a:r>
            <a:r>
              <a:rPr lang="en-US" sz="1600" dirty="0"/>
              <a:t> </a:t>
            </a:r>
            <a:r>
              <a:rPr lang="en-US" sz="1600" dirty="0" err="1"/>
              <a:t>ngoài</a:t>
            </a:r>
            <a:r>
              <a:rPr lang="en-US" sz="1600" dirty="0"/>
              <a:t> 5VDC +/-2.5V,  1A.</a:t>
            </a:r>
          </a:p>
          <a:p>
            <a:pPr lvl="0"/>
            <a:r>
              <a:rPr lang="en-US" sz="1600" dirty="0" err="1"/>
              <a:t>Một</a:t>
            </a:r>
            <a:r>
              <a:rPr lang="en-US" sz="1600" dirty="0"/>
              <a:t> </a:t>
            </a:r>
            <a:r>
              <a:rPr lang="en-US" sz="1600" dirty="0" err="1"/>
              <a:t>cổng</a:t>
            </a:r>
            <a:r>
              <a:rPr lang="en-US" sz="1600" dirty="0"/>
              <a:t> </a:t>
            </a:r>
            <a:r>
              <a:rPr lang="en-US" sz="1600" dirty="0" err="1"/>
              <a:t>cấp</a:t>
            </a:r>
            <a:r>
              <a:rPr lang="en-US" sz="1600" dirty="0"/>
              <a:t> </a:t>
            </a:r>
            <a:r>
              <a:rPr lang="en-US" sz="1600" dirty="0" err="1"/>
              <a:t>nguồn</a:t>
            </a:r>
            <a:r>
              <a:rPr lang="en-US" sz="1600" dirty="0"/>
              <a:t> </a:t>
            </a:r>
            <a:r>
              <a:rPr lang="en-US" sz="1600" dirty="0" err="1"/>
              <a:t>từ</a:t>
            </a:r>
            <a:r>
              <a:rPr lang="en-US" sz="1600" dirty="0"/>
              <a:t> USB host.</a:t>
            </a:r>
          </a:p>
          <a:p>
            <a:pPr lvl="0"/>
            <a:r>
              <a:rPr lang="en-US" sz="1600" dirty="0" err="1"/>
              <a:t>Các</a:t>
            </a:r>
            <a:r>
              <a:rPr lang="en-US" sz="1600" dirty="0"/>
              <a:t> </a:t>
            </a:r>
            <a:r>
              <a:rPr lang="en-US" sz="1600" dirty="0" err="1"/>
              <a:t>chân</a:t>
            </a:r>
            <a:r>
              <a:rPr lang="en-US" sz="1600" dirty="0"/>
              <a:t> </a:t>
            </a:r>
            <a:r>
              <a:rPr lang="en-US" sz="1600" dirty="0" err="1"/>
              <a:t>ngoại</a:t>
            </a:r>
            <a:r>
              <a:rPr lang="en-US" sz="1600" dirty="0"/>
              <a:t> vi.</a:t>
            </a:r>
          </a:p>
          <a:p>
            <a:pPr marL="0" indent="0">
              <a:buNone/>
            </a:pPr>
            <a:r>
              <a:rPr lang="en-US" sz="1600" dirty="0" err="1"/>
              <a:t>Khi</a:t>
            </a:r>
            <a:r>
              <a:rPr lang="en-US" sz="1600" dirty="0"/>
              <a:t> </a:t>
            </a:r>
            <a:r>
              <a:rPr lang="en-US" sz="1600" dirty="0" err="1"/>
              <a:t>cấp</a:t>
            </a:r>
            <a:r>
              <a:rPr lang="en-US" sz="1600" dirty="0"/>
              <a:t> </a:t>
            </a:r>
            <a:r>
              <a:rPr lang="en-US" sz="1600" dirty="0" err="1"/>
              <a:t>cả</a:t>
            </a:r>
            <a:r>
              <a:rPr lang="en-US" sz="1600" dirty="0"/>
              <a:t> 2 </a:t>
            </a:r>
            <a:r>
              <a:rPr lang="en-US" sz="1600" dirty="0" err="1"/>
              <a:t>nguồn</a:t>
            </a:r>
            <a:r>
              <a:rPr lang="en-US" sz="1600" dirty="0"/>
              <a:t> 5VDC </a:t>
            </a:r>
            <a:r>
              <a:rPr lang="en-US" sz="1600" dirty="0" err="1"/>
              <a:t>và</a:t>
            </a:r>
            <a:r>
              <a:rPr lang="en-US" sz="1600" dirty="0"/>
              <a:t> USB, IC </a:t>
            </a:r>
            <a:r>
              <a:rPr lang="en-US" sz="1600" dirty="0" err="1"/>
              <a:t>quản</a:t>
            </a:r>
            <a:r>
              <a:rPr lang="en-US" sz="1600" dirty="0"/>
              <a:t> </a:t>
            </a:r>
            <a:r>
              <a:rPr lang="en-US" sz="1600" dirty="0" err="1"/>
              <a:t>lý</a:t>
            </a:r>
            <a:r>
              <a:rPr lang="en-US" sz="1600" dirty="0"/>
              <a:t> </a:t>
            </a:r>
            <a:r>
              <a:rPr lang="en-US" sz="1600" dirty="0" err="1"/>
              <a:t>nguồn</a:t>
            </a:r>
            <a:r>
              <a:rPr lang="en-US" sz="1600" dirty="0"/>
              <a:t> TPS65217C </a:t>
            </a:r>
            <a:r>
              <a:rPr lang="en-US" sz="1600" dirty="0" err="1"/>
              <a:t>sẽ</a:t>
            </a:r>
            <a:r>
              <a:rPr lang="en-US" sz="1600" dirty="0"/>
              <a:t> </a:t>
            </a:r>
            <a:r>
              <a:rPr lang="en-US" sz="1600" dirty="0" err="1"/>
              <a:t>tự</a:t>
            </a:r>
            <a:r>
              <a:rPr lang="en-US" sz="1600" dirty="0"/>
              <a:t> </a:t>
            </a:r>
            <a:r>
              <a:rPr lang="en-US" sz="1600" dirty="0" err="1"/>
              <a:t>động</a:t>
            </a:r>
            <a:r>
              <a:rPr lang="en-US" sz="1600" dirty="0"/>
              <a:t> </a:t>
            </a:r>
            <a:r>
              <a:rPr lang="en-US" sz="1600" dirty="0" err="1"/>
              <a:t>chuyển</a:t>
            </a:r>
            <a:r>
              <a:rPr lang="en-US" sz="1600" dirty="0"/>
              <a:t> sang </a:t>
            </a:r>
            <a:r>
              <a:rPr lang="en-US" sz="1600" dirty="0" err="1"/>
              <a:t>nguồn</a:t>
            </a:r>
            <a:r>
              <a:rPr lang="en-US" sz="1600" dirty="0"/>
              <a:t> 5VDC.</a:t>
            </a:r>
          </a:p>
          <a:p>
            <a:endParaRPr lang="en-US" dirty="0" smtClean="0"/>
          </a:p>
        </p:txBody>
      </p:sp>
      <p:pic>
        <p:nvPicPr>
          <p:cNvPr id="7170" name="Picture 2" descr="D:\báo cáo đồ án 1\external power appl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65570" y="2778230"/>
            <a:ext cx="3363311" cy="161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092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13</a:t>
            </a:fld>
            <a:endParaRPr lang="en-US">
              <a:solidFill>
                <a:srgbClr val="0070C0"/>
              </a:solidFill>
            </a:endParaRPr>
          </a:p>
        </p:txBody>
      </p:sp>
      <p:sp>
        <p:nvSpPr>
          <p:cNvPr id="7" name="Content Placeholder 6"/>
          <p:cNvSpPr>
            <a:spLocks noGrp="1"/>
          </p:cNvSpPr>
          <p:nvPr>
            <p:ph idx="1"/>
          </p:nvPr>
        </p:nvSpPr>
        <p:spPr/>
        <p:txBody>
          <a:bodyPr>
            <a:normAutofit/>
          </a:bodyPr>
          <a:lstStyle/>
          <a:p>
            <a:pPr marL="0" indent="0">
              <a:buNone/>
            </a:pPr>
            <a:r>
              <a:rPr lang="en-US" b="1" dirty="0" err="1" smtClean="0"/>
              <a:t>Cài</a:t>
            </a:r>
            <a:r>
              <a:rPr lang="en-US" b="1" dirty="0" smtClean="0"/>
              <a:t> </a:t>
            </a:r>
            <a:r>
              <a:rPr lang="en-US" b="1" dirty="0" err="1" smtClean="0"/>
              <a:t>đặt</a:t>
            </a:r>
            <a:r>
              <a:rPr lang="en-US" b="1" dirty="0" smtClean="0"/>
              <a:t> </a:t>
            </a:r>
            <a:r>
              <a:rPr lang="en-US" b="1" dirty="0" err="1" smtClean="0"/>
              <a:t>hệ</a:t>
            </a:r>
            <a:r>
              <a:rPr lang="en-US" b="1" dirty="0" smtClean="0"/>
              <a:t> </a:t>
            </a:r>
            <a:r>
              <a:rPr lang="en-US" b="1" dirty="0" err="1" smtClean="0"/>
              <a:t>điều</a:t>
            </a:r>
            <a:r>
              <a:rPr lang="en-US" b="1" dirty="0" smtClean="0"/>
              <a:t> </a:t>
            </a:r>
            <a:r>
              <a:rPr lang="en-US" b="1" dirty="0" err="1" smtClean="0"/>
              <a:t>hành</a:t>
            </a:r>
            <a:r>
              <a:rPr lang="en-US" b="1" dirty="0" smtClean="0"/>
              <a:t> </a:t>
            </a:r>
            <a:r>
              <a:rPr lang="en-US" b="1" dirty="0" err="1" smtClean="0"/>
              <a:t>cho</a:t>
            </a:r>
            <a:r>
              <a:rPr lang="en-US" b="1" dirty="0" smtClean="0"/>
              <a:t> </a:t>
            </a:r>
            <a:r>
              <a:rPr lang="en-US" b="1" dirty="0" err="1" smtClean="0"/>
              <a:t>BeagleBone</a:t>
            </a:r>
            <a:r>
              <a:rPr lang="en-US" b="1" dirty="0" smtClean="0"/>
              <a:t> Black</a:t>
            </a:r>
          </a:p>
          <a:p>
            <a:pPr lvl="0">
              <a:buFont typeface="+mj-lt"/>
              <a:buAutoNum type="arabicPeriod"/>
            </a:pPr>
            <a:r>
              <a:rPr lang="en-US" sz="1600" dirty="0" err="1"/>
              <a:t>Tải</a:t>
            </a:r>
            <a:r>
              <a:rPr lang="en-US" sz="1600" dirty="0"/>
              <a:t> file </a:t>
            </a:r>
            <a:r>
              <a:rPr lang="en-US" sz="1600" dirty="0" err="1"/>
              <a:t>ảnh</a:t>
            </a:r>
            <a:r>
              <a:rPr lang="en-US" sz="1600" dirty="0"/>
              <a:t> </a:t>
            </a:r>
            <a:r>
              <a:rPr lang="en-US" sz="1600" dirty="0" err="1"/>
              <a:t>hệ</a:t>
            </a:r>
            <a:r>
              <a:rPr lang="en-US" sz="1600" dirty="0"/>
              <a:t> </a:t>
            </a:r>
            <a:r>
              <a:rPr lang="en-US" sz="1600" dirty="0" err="1"/>
              <a:t>điều</a:t>
            </a:r>
            <a:r>
              <a:rPr lang="en-US" sz="1600" dirty="0"/>
              <a:t> </a:t>
            </a:r>
            <a:r>
              <a:rPr lang="en-US" sz="1600" dirty="0" err="1"/>
              <a:t>hành</a:t>
            </a:r>
            <a:r>
              <a:rPr lang="en-US" sz="1600" dirty="0"/>
              <a:t> (HĐH) </a:t>
            </a:r>
            <a:r>
              <a:rPr lang="en-US" sz="1600" dirty="0" err="1"/>
              <a:t>từ</a:t>
            </a:r>
            <a:r>
              <a:rPr lang="en-US" sz="1600" dirty="0"/>
              <a:t> </a:t>
            </a:r>
            <a:r>
              <a:rPr lang="en-US" sz="1600" dirty="0" err="1"/>
              <a:t>trang</a:t>
            </a:r>
            <a:r>
              <a:rPr lang="en-US" sz="1600" dirty="0"/>
              <a:t> web </a:t>
            </a:r>
            <a:r>
              <a:rPr lang="en-US" sz="1600" u="sng" dirty="0" smtClean="0">
                <a:hlinkClick r:id="rId3"/>
              </a:rPr>
              <a:t>https</a:t>
            </a:r>
            <a:r>
              <a:rPr lang="en-US" sz="1600" u="sng" dirty="0">
                <a:hlinkClick r:id="rId3"/>
              </a:rPr>
              <a:t>://beagleboard.org/latest-images</a:t>
            </a:r>
            <a:r>
              <a:rPr lang="en-US" sz="1600" dirty="0"/>
              <a:t>.</a:t>
            </a:r>
          </a:p>
          <a:p>
            <a:pPr lvl="0">
              <a:buFont typeface="+mj-lt"/>
              <a:buAutoNum type="arabicPeriod"/>
            </a:pPr>
            <a:r>
              <a:rPr lang="en-US" sz="1600" dirty="0"/>
              <a:t>File </a:t>
            </a:r>
            <a:r>
              <a:rPr lang="en-US" sz="1600" dirty="0" err="1"/>
              <a:t>tải</a:t>
            </a:r>
            <a:r>
              <a:rPr lang="en-US" sz="1600" dirty="0"/>
              <a:t> </a:t>
            </a:r>
            <a:r>
              <a:rPr lang="en-US" sz="1600" dirty="0" err="1"/>
              <a:t>về</a:t>
            </a:r>
            <a:r>
              <a:rPr lang="en-US" sz="1600" dirty="0"/>
              <a:t> </a:t>
            </a:r>
            <a:r>
              <a:rPr lang="en-US" sz="1600" dirty="0" err="1"/>
              <a:t>có</a:t>
            </a:r>
            <a:r>
              <a:rPr lang="en-US" sz="1600" dirty="0"/>
              <a:t> </a:t>
            </a:r>
            <a:r>
              <a:rPr lang="en-US" sz="1600" dirty="0" err="1"/>
              <a:t>định</a:t>
            </a:r>
            <a:r>
              <a:rPr lang="en-US" sz="1600" dirty="0"/>
              <a:t> </a:t>
            </a:r>
            <a:r>
              <a:rPr lang="en-US" sz="1600" dirty="0" err="1"/>
              <a:t>dạng</a:t>
            </a:r>
            <a:r>
              <a:rPr lang="en-US" sz="1600" dirty="0"/>
              <a:t> </a:t>
            </a:r>
            <a:r>
              <a:rPr lang="en-US" sz="1600" dirty="0" err="1"/>
              <a:t>mở</a:t>
            </a:r>
            <a:r>
              <a:rPr lang="en-US" sz="1600" dirty="0"/>
              <a:t> </a:t>
            </a:r>
            <a:r>
              <a:rPr lang="en-US" sz="1600" dirty="0" err="1"/>
              <a:t>rộng</a:t>
            </a:r>
            <a:r>
              <a:rPr lang="en-US" sz="1600" dirty="0"/>
              <a:t> </a:t>
            </a:r>
            <a:r>
              <a:rPr lang="en-US" sz="1600" b="1" dirty="0"/>
              <a:t>.</a:t>
            </a:r>
            <a:r>
              <a:rPr lang="en-US" sz="1600" b="1" dirty="0" err="1" smtClean="0"/>
              <a:t>img.xz</a:t>
            </a:r>
            <a:r>
              <a:rPr lang="en-US" sz="1600" dirty="0" smtClean="0"/>
              <a:t>. </a:t>
            </a:r>
            <a:r>
              <a:rPr lang="en-US" sz="1600" dirty="0" err="1" smtClean="0"/>
              <a:t>Sử</a:t>
            </a:r>
            <a:r>
              <a:rPr lang="en-US" sz="1600" dirty="0" smtClean="0"/>
              <a:t> </a:t>
            </a:r>
            <a:r>
              <a:rPr lang="en-US" sz="1600" dirty="0" err="1"/>
              <a:t>dụng</a:t>
            </a:r>
            <a:r>
              <a:rPr lang="en-US" sz="1600" dirty="0"/>
              <a:t> </a:t>
            </a:r>
            <a:r>
              <a:rPr lang="en-US" sz="1600" dirty="0" err="1"/>
              <a:t>phần</a:t>
            </a:r>
            <a:r>
              <a:rPr lang="en-US" sz="1600" dirty="0"/>
              <a:t> </a:t>
            </a:r>
            <a:r>
              <a:rPr lang="en-US" sz="1600" dirty="0" err="1"/>
              <a:t>mềm</a:t>
            </a:r>
            <a:r>
              <a:rPr lang="en-US" sz="1600" dirty="0"/>
              <a:t> </a:t>
            </a:r>
            <a:r>
              <a:rPr lang="en-US" sz="1600" b="1" dirty="0"/>
              <a:t>7-zip</a:t>
            </a:r>
            <a:r>
              <a:rPr lang="en-US" sz="1600" dirty="0"/>
              <a:t> </a:t>
            </a:r>
            <a:r>
              <a:rPr lang="en-US" sz="1600" dirty="0" err="1"/>
              <a:t>giải</a:t>
            </a:r>
            <a:r>
              <a:rPr lang="en-US" sz="1600" dirty="0"/>
              <a:t> </a:t>
            </a:r>
            <a:r>
              <a:rPr lang="en-US" sz="1600" dirty="0" err="1"/>
              <a:t>nén</a:t>
            </a:r>
            <a:r>
              <a:rPr lang="en-US" sz="1600" dirty="0"/>
              <a:t> </a:t>
            </a:r>
            <a:r>
              <a:rPr lang="en-US" sz="1600" dirty="0" err="1"/>
              <a:t>thành</a:t>
            </a:r>
            <a:r>
              <a:rPr lang="en-US" sz="1600" dirty="0"/>
              <a:t> file </a:t>
            </a:r>
            <a:r>
              <a:rPr lang="en-US" sz="1600" b="1" dirty="0"/>
              <a:t>.</a:t>
            </a:r>
            <a:r>
              <a:rPr lang="en-US" sz="1600" b="1" dirty="0" err="1"/>
              <a:t>img</a:t>
            </a:r>
            <a:r>
              <a:rPr lang="en-US" sz="1600" dirty="0"/>
              <a:t>. </a:t>
            </a:r>
          </a:p>
          <a:p>
            <a:pPr lvl="0">
              <a:buFont typeface="+mj-lt"/>
              <a:buAutoNum type="arabicPeriod"/>
            </a:pPr>
            <a:r>
              <a:rPr lang="en-US" sz="1600" dirty="0" err="1"/>
              <a:t>Sử</a:t>
            </a:r>
            <a:r>
              <a:rPr lang="en-US" sz="1600" dirty="0"/>
              <a:t> </a:t>
            </a:r>
            <a:r>
              <a:rPr lang="en-US" sz="1600" dirty="0" err="1"/>
              <a:t>dụng</a:t>
            </a:r>
            <a:r>
              <a:rPr lang="en-US" sz="1600" dirty="0"/>
              <a:t> </a:t>
            </a:r>
            <a:r>
              <a:rPr lang="en-US" sz="1600" dirty="0" err="1"/>
              <a:t>phần</a:t>
            </a:r>
            <a:r>
              <a:rPr lang="en-US" sz="1600" dirty="0"/>
              <a:t> </a:t>
            </a:r>
            <a:r>
              <a:rPr lang="en-US" sz="1600" dirty="0" err="1"/>
              <a:t>mềm</a:t>
            </a:r>
            <a:r>
              <a:rPr lang="en-US" sz="1600" dirty="0"/>
              <a:t> </a:t>
            </a:r>
            <a:r>
              <a:rPr lang="en-US" sz="1600" b="1" dirty="0"/>
              <a:t>Win32 Disk Imager</a:t>
            </a:r>
            <a:r>
              <a:rPr lang="en-US" sz="1600" dirty="0"/>
              <a:t> </a:t>
            </a:r>
            <a:r>
              <a:rPr lang="en-US" sz="1600" dirty="0" err="1"/>
              <a:t>hoặc</a:t>
            </a:r>
            <a:r>
              <a:rPr lang="en-US" sz="1600" dirty="0"/>
              <a:t> </a:t>
            </a:r>
            <a:r>
              <a:rPr lang="en-US" sz="1600" b="1" dirty="0"/>
              <a:t>Image Writer for Windows</a:t>
            </a:r>
            <a:r>
              <a:rPr lang="en-US" sz="1600" dirty="0"/>
              <a:t> </a:t>
            </a:r>
            <a:r>
              <a:rPr lang="en-US" sz="1600" dirty="0" err="1"/>
              <a:t>để</a:t>
            </a:r>
            <a:r>
              <a:rPr lang="en-US" sz="1600" dirty="0"/>
              <a:t> </a:t>
            </a:r>
            <a:r>
              <a:rPr lang="en-US" sz="1600" dirty="0" err="1"/>
              <a:t>chép</a:t>
            </a:r>
            <a:r>
              <a:rPr lang="en-US" sz="1600" dirty="0"/>
              <a:t> file </a:t>
            </a:r>
            <a:r>
              <a:rPr lang="en-US" sz="1600" b="1" dirty="0"/>
              <a:t>.</a:t>
            </a:r>
            <a:r>
              <a:rPr lang="en-US" sz="1600" b="1" dirty="0" err="1"/>
              <a:t>img</a:t>
            </a:r>
            <a:r>
              <a:rPr lang="en-US" sz="1600" dirty="0"/>
              <a:t> </a:t>
            </a:r>
            <a:r>
              <a:rPr lang="en-US" sz="1600" dirty="0" err="1"/>
              <a:t>lên</a:t>
            </a:r>
            <a:r>
              <a:rPr lang="en-US" sz="1600" dirty="0"/>
              <a:t> </a:t>
            </a:r>
            <a:r>
              <a:rPr lang="en-US" sz="1600" dirty="0" err="1"/>
              <a:t>microSD</a:t>
            </a:r>
            <a:r>
              <a:rPr lang="en-US" sz="1600" dirty="0"/>
              <a:t> card ( </a:t>
            </a:r>
            <a:r>
              <a:rPr lang="en-US" sz="1600" b="1" dirty="0"/>
              <a:t>&gt; 4GB</a:t>
            </a:r>
            <a:r>
              <a:rPr lang="en-US" sz="1600" dirty="0"/>
              <a:t> ).</a:t>
            </a:r>
          </a:p>
          <a:p>
            <a:pPr lvl="0">
              <a:buFont typeface="+mj-lt"/>
              <a:buAutoNum type="arabicPeriod"/>
            </a:pPr>
            <a:r>
              <a:rPr lang="en-US" sz="1600" dirty="0" err="1"/>
              <a:t>Cắm</a:t>
            </a:r>
            <a:r>
              <a:rPr lang="en-US" sz="1600" dirty="0"/>
              <a:t> </a:t>
            </a:r>
            <a:r>
              <a:rPr lang="en-US" sz="1600" dirty="0" err="1"/>
              <a:t>microSD</a:t>
            </a:r>
            <a:r>
              <a:rPr lang="en-US" sz="1600" dirty="0"/>
              <a:t> card </a:t>
            </a:r>
            <a:r>
              <a:rPr lang="en-US" sz="1600" dirty="0" err="1"/>
              <a:t>vào</a:t>
            </a:r>
            <a:r>
              <a:rPr lang="en-US" sz="1600" dirty="0"/>
              <a:t> board, </a:t>
            </a:r>
            <a:r>
              <a:rPr lang="en-US" sz="1600" dirty="0" err="1"/>
              <a:t>cấp</a:t>
            </a:r>
            <a:r>
              <a:rPr lang="en-US" sz="1600" dirty="0"/>
              <a:t> </a:t>
            </a:r>
            <a:r>
              <a:rPr lang="en-US" sz="1600" dirty="0" err="1"/>
              <a:t>nguồn</a:t>
            </a:r>
            <a:r>
              <a:rPr lang="en-US" sz="1600" dirty="0"/>
              <a:t> </a:t>
            </a:r>
            <a:r>
              <a:rPr lang="en-US" sz="1600" dirty="0" err="1"/>
              <a:t>đồng</a:t>
            </a:r>
            <a:r>
              <a:rPr lang="en-US" sz="1600" dirty="0"/>
              <a:t> </a:t>
            </a:r>
            <a:r>
              <a:rPr lang="en-US" sz="1600" dirty="0" err="1"/>
              <a:t>thời</a:t>
            </a:r>
            <a:r>
              <a:rPr lang="en-US" sz="1600" dirty="0"/>
              <a:t> </a:t>
            </a:r>
            <a:r>
              <a:rPr lang="en-US" sz="1600" dirty="0" err="1"/>
              <a:t>giữ</a:t>
            </a:r>
            <a:r>
              <a:rPr lang="en-US" sz="1600" dirty="0"/>
              <a:t> </a:t>
            </a:r>
            <a:r>
              <a:rPr lang="en-US" sz="1600" dirty="0" err="1"/>
              <a:t>nút</a:t>
            </a:r>
            <a:r>
              <a:rPr lang="en-US" sz="1600" dirty="0"/>
              <a:t> Boot </a:t>
            </a:r>
            <a:r>
              <a:rPr lang="en-US" sz="1600" dirty="0" err="1"/>
              <a:t>trong</a:t>
            </a:r>
            <a:r>
              <a:rPr lang="en-US" sz="1600" dirty="0"/>
              <a:t> </a:t>
            </a:r>
            <a:r>
              <a:rPr lang="en-US" sz="1600" dirty="0" err="1"/>
              <a:t>vài</a:t>
            </a:r>
            <a:r>
              <a:rPr lang="en-US" sz="1600" dirty="0"/>
              <a:t> </a:t>
            </a:r>
            <a:r>
              <a:rPr lang="en-US" sz="1600" dirty="0" err="1"/>
              <a:t>giây</a:t>
            </a:r>
            <a:r>
              <a:rPr lang="en-US" sz="1600" dirty="0"/>
              <a:t> </a:t>
            </a:r>
            <a:r>
              <a:rPr lang="en-US" sz="1600" dirty="0" err="1"/>
              <a:t>rồi</a:t>
            </a:r>
            <a:r>
              <a:rPr lang="en-US" sz="1600" dirty="0"/>
              <a:t> </a:t>
            </a:r>
            <a:r>
              <a:rPr lang="en-US" sz="1600" dirty="0" err="1"/>
              <a:t>buông</a:t>
            </a:r>
            <a:r>
              <a:rPr lang="en-US" sz="1600" dirty="0"/>
              <a:t> </a:t>
            </a:r>
            <a:r>
              <a:rPr lang="en-US" sz="1600" dirty="0" err="1"/>
              <a:t>ra</a:t>
            </a:r>
            <a:r>
              <a:rPr lang="en-US" sz="1600" dirty="0"/>
              <a:t> </a:t>
            </a:r>
            <a:r>
              <a:rPr lang="en-US" sz="1600" dirty="0" err="1"/>
              <a:t>để</a:t>
            </a:r>
            <a:r>
              <a:rPr lang="en-US" sz="1600" dirty="0"/>
              <a:t> </a:t>
            </a:r>
            <a:r>
              <a:rPr lang="en-US" sz="1600" dirty="0" err="1"/>
              <a:t>tiến</a:t>
            </a:r>
            <a:r>
              <a:rPr lang="en-US" sz="1600" dirty="0"/>
              <a:t> </a:t>
            </a:r>
            <a:r>
              <a:rPr lang="en-US" sz="1600" dirty="0" err="1"/>
              <a:t>hành</a:t>
            </a:r>
            <a:r>
              <a:rPr lang="en-US" sz="1600" dirty="0"/>
              <a:t> boot </a:t>
            </a:r>
            <a:r>
              <a:rPr lang="en-US" sz="1600" dirty="0" err="1"/>
              <a:t>từ</a:t>
            </a:r>
            <a:r>
              <a:rPr lang="en-US" sz="1600" dirty="0"/>
              <a:t> </a:t>
            </a:r>
            <a:r>
              <a:rPr lang="en-US" sz="1600" dirty="0" err="1"/>
              <a:t>microSD</a:t>
            </a:r>
            <a:r>
              <a:rPr lang="en-US" sz="1600" dirty="0"/>
              <a:t> card.</a:t>
            </a:r>
          </a:p>
          <a:p>
            <a:pPr lvl="0">
              <a:buFont typeface="+mj-lt"/>
              <a:buAutoNum type="arabicPeriod"/>
            </a:pPr>
            <a:r>
              <a:rPr lang="en-US" sz="1600" dirty="0" err="1"/>
              <a:t>Quá</a:t>
            </a:r>
            <a:r>
              <a:rPr lang="en-US" sz="1600" dirty="0"/>
              <a:t> </a:t>
            </a:r>
            <a:r>
              <a:rPr lang="en-US" sz="1600" dirty="0" err="1"/>
              <a:t>trình</a:t>
            </a:r>
            <a:r>
              <a:rPr lang="en-US" sz="1600" dirty="0"/>
              <a:t> boot </a:t>
            </a:r>
            <a:r>
              <a:rPr lang="en-US" sz="1600" dirty="0" err="1"/>
              <a:t>hoàn</a:t>
            </a:r>
            <a:r>
              <a:rPr lang="en-US" sz="1600" dirty="0"/>
              <a:t> </a:t>
            </a:r>
            <a:r>
              <a:rPr lang="en-US" sz="1600" dirty="0" err="1"/>
              <a:t>tất</a:t>
            </a:r>
            <a:r>
              <a:rPr lang="en-US" sz="1600" dirty="0"/>
              <a:t> </a:t>
            </a:r>
            <a:r>
              <a:rPr lang="en-US" sz="1600" dirty="0" err="1"/>
              <a:t>khi</a:t>
            </a:r>
            <a:r>
              <a:rPr lang="en-US" sz="1600" dirty="0"/>
              <a:t> </a:t>
            </a:r>
            <a:r>
              <a:rPr lang="en-US" sz="1600" dirty="0" err="1"/>
              <a:t>cả</a:t>
            </a:r>
            <a:r>
              <a:rPr lang="en-US" sz="1600" dirty="0"/>
              <a:t> 4 </a:t>
            </a:r>
            <a:r>
              <a:rPr lang="en-US" sz="1600" dirty="0" err="1"/>
              <a:t>đèn</a:t>
            </a:r>
            <a:r>
              <a:rPr lang="en-US" sz="1600" dirty="0"/>
              <a:t> LED </a:t>
            </a:r>
            <a:r>
              <a:rPr lang="en-US" sz="1600" dirty="0" err="1"/>
              <a:t>trên</a:t>
            </a:r>
            <a:r>
              <a:rPr lang="en-US" sz="1600" dirty="0"/>
              <a:t> board </a:t>
            </a:r>
            <a:r>
              <a:rPr lang="en-US" sz="1600" dirty="0" err="1"/>
              <a:t>cùng</a:t>
            </a:r>
            <a:r>
              <a:rPr lang="en-US" sz="1600" dirty="0"/>
              <a:t> </a:t>
            </a:r>
            <a:r>
              <a:rPr lang="en-US" sz="1600" dirty="0" err="1"/>
              <a:t>sáng</a:t>
            </a:r>
            <a:r>
              <a:rPr lang="en-US" sz="1600" dirty="0"/>
              <a:t>.</a:t>
            </a:r>
          </a:p>
          <a:p>
            <a:pPr marL="0" indent="0">
              <a:buNone/>
            </a:pPr>
            <a:r>
              <a:rPr lang="en-US" sz="1600" i="1" dirty="0" err="1"/>
              <a:t>Lưu</a:t>
            </a:r>
            <a:r>
              <a:rPr lang="en-US" sz="1600" i="1" dirty="0"/>
              <a:t> ý: </a:t>
            </a:r>
            <a:r>
              <a:rPr lang="en-US" sz="1600" i="1" dirty="0" err="1"/>
              <a:t>các</a:t>
            </a:r>
            <a:r>
              <a:rPr lang="en-US" sz="1600" i="1" dirty="0"/>
              <a:t> </a:t>
            </a:r>
            <a:r>
              <a:rPr lang="en-US" sz="1600" i="1" dirty="0" err="1"/>
              <a:t>phiên</a:t>
            </a:r>
            <a:r>
              <a:rPr lang="en-US" sz="1600" i="1" dirty="0"/>
              <a:t> </a:t>
            </a:r>
            <a:r>
              <a:rPr lang="en-US" sz="1600" i="1" dirty="0" err="1"/>
              <a:t>bản</a:t>
            </a:r>
            <a:r>
              <a:rPr lang="en-US" sz="1600" i="1" dirty="0"/>
              <a:t> file </a:t>
            </a:r>
            <a:r>
              <a:rPr lang="en-US" sz="1600" i="1" dirty="0" err="1"/>
              <a:t>ảnh</a:t>
            </a:r>
            <a:r>
              <a:rPr lang="en-US" sz="1600" i="1" dirty="0"/>
              <a:t> </a:t>
            </a:r>
            <a:r>
              <a:rPr lang="en-US" sz="1600" i="1" dirty="0" err="1"/>
              <a:t>sau</a:t>
            </a:r>
            <a:r>
              <a:rPr lang="en-US" sz="1600" i="1" dirty="0"/>
              <a:t> </a:t>
            </a:r>
            <a:r>
              <a:rPr lang="en-US" sz="1600" i="1" dirty="0" err="1"/>
              <a:t>này</a:t>
            </a:r>
            <a:r>
              <a:rPr lang="en-US" sz="1600" i="1" dirty="0"/>
              <a:t> </a:t>
            </a:r>
            <a:r>
              <a:rPr lang="en-US" sz="1600" i="1" dirty="0" err="1"/>
              <a:t>mặc</a:t>
            </a:r>
            <a:r>
              <a:rPr lang="en-US" sz="1600" i="1" dirty="0"/>
              <a:t> </a:t>
            </a:r>
            <a:r>
              <a:rPr lang="en-US" sz="1600" i="1" dirty="0" err="1"/>
              <a:t>định</a:t>
            </a:r>
            <a:r>
              <a:rPr lang="en-US" sz="1600" i="1" dirty="0"/>
              <a:t> </a:t>
            </a:r>
            <a:r>
              <a:rPr lang="en-US" sz="1600" i="1" dirty="0" err="1"/>
              <a:t>quá</a:t>
            </a:r>
            <a:r>
              <a:rPr lang="en-US" sz="1600" i="1" dirty="0"/>
              <a:t> </a:t>
            </a:r>
            <a:r>
              <a:rPr lang="en-US" sz="1600" i="1" dirty="0" err="1"/>
              <a:t>trình</a:t>
            </a:r>
            <a:r>
              <a:rPr lang="en-US" sz="1600" i="1" dirty="0"/>
              <a:t> boot </a:t>
            </a:r>
            <a:r>
              <a:rPr lang="en-US" sz="1600" i="1" dirty="0" err="1"/>
              <a:t>luôn</a:t>
            </a:r>
            <a:r>
              <a:rPr lang="en-US" sz="1600" i="1" dirty="0"/>
              <a:t> </a:t>
            </a:r>
            <a:r>
              <a:rPr lang="en-US" sz="1600" i="1" dirty="0" err="1"/>
              <a:t>từ</a:t>
            </a:r>
            <a:r>
              <a:rPr lang="en-US" sz="1600" i="1" dirty="0"/>
              <a:t> </a:t>
            </a:r>
            <a:r>
              <a:rPr lang="en-US" sz="1600" i="1" dirty="0" err="1"/>
              <a:t>microSD</a:t>
            </a:r>
            <a:r>
              <a:rPr lang="en-US" sz="1600" i="1" dirty="0"/>
              <a:t> card </a:t>
            </a:r>
            <a:r>
              <a:rPr lang="en-US" sz="1600" i="1" dirty="0" err="1"/>
              <a:t>để</a:t>
            </a:r>
            <a:r>
              <a:rPr lang="en-US" sz="1600" i="1" dirty="0"/>
              <a:t> </a:t>
            </a:r>
            <a:r>
              <a:rPr lang="en-US" sz="1600" i="1" dirty="0" err="1"/>
              <a:t>tránh</a:t>
            </a:r>
            <a:r>
              <a:rPr lang="en-US" sz="1600" i="1" dirty="0"/>
              <a:t> </a:t>
            </a:r>
            <a:r>
              <a:rPr lang="en-US" sz="1600" i="1" dirty="0" err="1"/>
              <a:t>việc</a:t>
            </a:r>
            <a:r>
              <a:rPr lang="en-US" sz="1600" i="1" dirty="0"/>
              <a:t> </a:t>
            </a:r>
            <a:r>
              <a:rPr lang="en-US" sz="1600" i="1" dirty="0" err="1"/>
              <a:t>người</a:t>
            </a:r>
            <a:r>
              <a:rPr lang="en-US" sz="1600" i="1" dirty="0"/>
              <a:t> </a:t>
            </a:r>
            <a:r>
              <a:rPr lang="en-US" sz="1600" i="1" dirty="0" err="1"/>
              <a:t>dùng</a:t>
            </a:r>
            <a:r>
              <a:rPr lang="en-US" sz="1600" i="1" dirty="0"/>
              <a:t> </a:t>
            </a:r>
            <a:r>
              <a:rPr lang="en-US" sz="1600" i="1" dirty="0" err="1"/>
              <a:t>vô</a:t>
            </a:r>
            <a:r>
              <a:rPr lang="en-US" sz="1600" i="1" dirty="0"/>
              <a:t> ý </a:t>
            </a:r>
            <a:r>
              <a:rPr lang="en-US" sz="1600" i="1" dirty="0" err="1"/>
              <a:t>ghi</a:t>
            </a:r>
            <a:r>
              <a:rPr lang="en-US" sz="1600" i="1" dirty="0"/>
              <a:t> </a:t>
            </a:r>
            <a:r>
              <a:rPr lang="en-US" sz="1600" i="1" dirty="0" err="1"/>
              <a:t>đè</a:t>
            </a:r>
            <a:r>
              <a:rPr lang="en-US" sz="1600" i="1" dirty="0"/>
              <a:t> </a:t>
            </a:r>
            <a:r>
              <a:rPr lang="en-US" sz="1600" i="1" dirty="0" err="1"/>
              <a:t>lên</a:t>
            </a:r>
            <a:r>
              <a:rPr lang="en-US" sz="1600" i="1" dirty="0"/>
              <a:t> </a:t>
            </a:r>
            <a:r>
              <a:rPr lang="en-US" sz="1600" i="1" dirty="0" err="1"/>
              <a:t>eMMC</a:t>
            </a:r>
            <a:r>
              <a:rPr lang="en-US" sz="1600" i="1" dirty="0"/>
              <a:t>. </a:t>
            </a:r>
            <a:r>
              <a:rPr lang="en-US" sz="1600" i="1" dirty="0" err="1"/>
              <a:t>Để</a:t>
            </a:r>
            <a:r>
              <a:rPr lang="en-US" sz="1600" i="1" dirty="0"/>
              <a:t> </a:t>
            </a:r>
            <a:r>
              <a:rPr lang="en-US" sz="1600" i="1" dirty="0" err="1"/>
              <a:t>chuyển</a:t>
            </a:r>
            <a:r>
              <a:rPr lang="en-US" sz="1600" i="1" dirty="0"/>
              <a:t> </a:t>
            </a:r>
            <a:r>
              <a:rPr lang="en-US" sz="1600" i="1" dirty="0" err="1"/>
              <a:t>ảnh</a:t>
            </a:r>
            <a:r>
              <a:rPr lang="en-US" sz="1600" i="1" dirty="0"/>
              <a:t> </a:t>
            </a:r>
            <a:r>
              <a:rPr lang="en-US" sz="1600" i="1" dirty="0" err="1"/>
              <a:t>vào</a:t>
            </a:r>
            <a:r>
              <a:rPr lang="en-US" sz="1600" i="1" dirty="0"/>
              <a:t> </a:t>
            </a:r>
            <a:r>
              <a:rPr lang="en-US" sz="1600" i="1" dirty="0" err="1"/>
              <a:t>eMMC</a:t>
            </a:r>
            <a:r>
              <a:rPr lang="en-US" sz="1600" i="1" dirty="0"/>
              <a:t>, </a:t>
            </a:r>
            <a:r>
              <a:rPr lang="en-US" sz="1600" i="1" dirty="0" err="1"/>
              <a:t>thay</a:t>
            </a:r>
            <a:r>
              <a:rPr lang="en-US" sz="1600" i="1" dirty="0"/>
              <a:t> </a:t>
            </a:r>
            <a:r>
              <a:rPr lang="en-US" sz="1600" i="1" dirty="0" err="1"/>
              <a:t>đổi</a:t>
            </a:r>
            <a:r>
              <a:rPr lang="en-US" sz="1600" i="1" dirty="0"/>
              <a:t> file /boot/uEnv.txt </a:t>
            </a:r>
            <a:r>
              <a:rPr lang="en-US" sz="1600" i="1" dirty="0" err="1"/>
              <a:t>trong</a:t>
            </a:r>
            <a:r>
              <a:rPr lang="en-US" sz="1600" i="1" dirty="0"/>
              <a:t> HĐH </a:t>
            </a:r>
            <a:r>
              <a:rPr lang="en-US" sz="1600" i="1" dirty="0" err="1"/>
              <a:t>trên</a:t>
            </a:r>
            <a:r>
              <a:rPr lang="en-US" sz="1600" i="1" dirty="0"/>
              <a:t> </a:t>
            </a:r>
            <a:r>
              <a:rPr lang="en-US" sz="1600" i="1" dirty="0" err="1"/>
              <a:t>nền</a:t>
            </a:r>
            <a:r>
              <a:rPr lang="en-US" sz="1600" i="1" dirty="0"/>
              <a:t> Linux </a:t>
            </a:r>
            <a:r>
              <a:rPr lang="en-US" sz="1600" i="1" dirty="0" err="1"/>
              <a:t>và</a:t>
            </a:r>
            <a:r>
              <a:rPr lang="en-US" sz="1600" i="1" dirty="0"/>
              <a:t> </a:t>
            </a:r>
            <a:r>
              <a:rPr lang="en-US" sz="1600" i="1" dirty="0" err="1"/>
              <a:t>xóa</a:t>
            </a:r>
            <a:r>
              <a:rPr lang="en-US" sz="1600" i="1" dirty="0"/>
              <a:t> </a:t>
            </a:r>
            <a:r>
              <a:rPr lang="en-US" sz="1600" i="1" dirty="0" err="1"/>
              <a:t>kí</a:t>
            </a:r>
            <a:r>
              <a:rPr lang="en-US" sz="1600" i="1" dirty="0"/>
              <a:t> </a:t>
            </a:r>
            <a:r>
              <a:rPr lang="en-US" sz="1600" i="1" dirty="0" err="1"/>
              <a:t>tự</a:t>
            </a:r>
            <a:r>
              <a:rPr lang="en-US" sz="1600" i="1" dirty="0"/>
              <a:t> ‘#’ ở </a:t>
            </a:r>
            <a:r>
              <a:rPr lang="en-US" sz="1600" i="1" dirty="0" err="1"/>
              <a:t>dòng</a:t>
            </a:r>
            <a:r>
              <a:rPr lang="en-US" sz="1600" i="1" dirty="0"/>
              <a:t> ‘</a:t>
            </a:r>
            <a:r>
              <a:rPr lang="en-US" sz="1600" i="1" dirty="0" err="1"/>
              <a:t>cmdline</a:t>
            </a:r>
            <a:r>
              <a:rPr lang="en-US" sz="1600" i="1" dirty="0"/>
              <a:t>=</a:t>
            </a:r>
            <a:r>
              <a:rPr lang="en-US" sz="1600" i="1" dirty="0" err="1"/>
              <a:t>init</a:t>
            </a:r>
            <a:r>
              <a:rPr lang="en-US" sz="1600" i="1" dirty="0"/>
              <a:t>=/opt/scripts/tools/</a:t>
            </a:r>
            <a:r>
              <a:rPr lang="en-US" sz="1600" i="1" dirty="0" err="1"/>
              <a:t>eMMC</a:t>
            </a:r>
            <a:r>
              <a:rPr lang="en-US" sz="1600" i="1" dirty="0"/>
              <a:t>/init-eMMC-flasher-v3.sh'</a:t>
            </a:r>
          </a:p>
          <a:p>
            <a:pPr marL="0" indent="0">
              <a:buNone/>
            </a:pPr>
            <a:endParaRPr lang="en-US" dirty="0"/>
          </a:p>
        </p:txBody>
      </p:sp>
    </p:spTree>
    <p:extLst>
      <p:ext uri="{BB962C8B-B14F-4D97-AF65-F5344CB8AC3E}">
        <p14:creationId xmlns:p14="http://schemas.microsoft.com/office/powerpoint/2010/main" val="36170921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ỨNG DỤNG ĐƠN GIẢN: </a:t>
            </a:r>
            <a:br>
              <a:rPr lang="en-US" dirty="0" smtClean="0">
                <a:solidFill>
                  <a:srgbClr val="0070C0"/>
                </a:solidFill>
              </a:rPr>
            </a:br>
            <a:r>
              <a:rPr lang="en-US" dirty="0" smtClean="0">
                <a:solidFill>
                  <a:srgbClr val="0070C0"/>
                </a:solidFill>
              </a:rPr>
              <a:t>STREAMING VIDEO</a:t>
            </a:r>
            <a:endParaRPr lang="en-US" dirty="0">
              <a:solidFill>
                <a:srgbClr val="0070C0"/>
              </a:solidFill>
            </a:endParaRPr>
          </a:p>
        </p:txBody>
      </p:sp>
      <p:sp>
        <p:nvSpPr>
          <p:cNvPr id="3" name="Content Placeholder 2"/>
          <p:cNvSpPr>
            <a:spLocks noGrp="1"/>
          </p:cNvSpPr>
          <p:nvPr>
            <p:ph idx="1"/>
          </p:nvPr>
        </p:nvSpPr>
        <p:spPr/>
        <p:txBody>
          <a:bodyPr>
            <a:normAutofit/>
          </a:bodyPr>
          <a:lstStyle/>
          <a:p>
            <a:pPr marL="0" indent="0">
              <a:buNone/>
            </a:pPr>
            <a:r>
              <a:rPr lang="en-US" b="1" dirty="0" err="1" smtClean="0"/>
              <a:t>Giới</a:t>
            </a:r>
            <a:r>
              <a:rPr lang="en-US" b="1" dirty="0" smtClean="0"/>
              <a:t> </a:t>
            </a:r>
            <a:r>
              <a:rPr lang="en-US" b="1" dirty="0" err="1" smtClean="0"/>
              <a:t>thiệu</a:t>
            </a:r>
            <a:endParaRPr lang="en-US" b="1" dirty="0" smtClean="0"/>
          </a:p>
          <a:p>
            <a:r>
              <a:rPr lang="en-US" sz="2000" dirty="0" err="1" smtClean="0"/>
              <a:t>Thực</a:t>
            </a:r>
            <a:r>
              <a:rPr lang="en-US" sz="2000" dirty="0" smtClean="0"/>
              <a:t> </a:t>
            </a:r>
            <a:r>
              <a:rPr lang="en-US" sz="2000" dirty="0" err="1" smtClean="0"/>
              <a:t>hiện</a:t>
            </a:r>
            <a:r>
              <a:rPr lang="en-US" sz="2000" dirty="0" smtClean="0"/>
              <a:t> </a:t>
            </a:r>
            <a:r>
              <a:rPr lang="en-US" sz="2000" dirty="0" err="1" smtClean="0"/>
              <a:t>một</a:t>
            </a:r>
            <a:r>
              <a:rPr lang="en-US" sz="2000" dirty="0" smtClean="0"/>
              <a:t> </a:t>
            </a:r>
            <a:r>
              <a:rPr lang="en-US" sz="2000" dirty="0" err="1" smtClean="0"/>
              <a:t>ví</a:t>
            </a:r>
            <a:r>
              <a:rPr lang="en-US" sz="2000" dirty="0" smtClean="0"/>
              <a:t> </a:t>
            </a:r>
            <a:r>
              <a:rPr lang="en-US" sz="2000" dirty="0" err="1" smtClean="0"/>
              <a:t>dụ</a:t>
            </a:r>
            <a:r>
              <a:rPr lang="en-US" sz="2000" dirty="0" smtClean="0"/>
              <a:t> </a:t>
            </a:r>
            <a:r>
              <a:rPr lang="en-US" sz="2000" dirty="0" err="1" smtClean="0"/>
              <a:t>ứng</a:t>
            </a:r>
            <a:r>
              <a:rPr lang="en-US" sz="2000" dirty="0" smtClean="0"/>
              <a:t> </a:t>
            </a:r>
            <a:r>
              <a:rPr lang="en-US" sz="2000" dirty="0" err="1" smtClean="0"/>
              <a:t>dụng</a:t>
            </a:r>
            <a:r>
              <a:rPr lang="en-US" sz="2000" dirty="0" smtClean="0"/>
              <a:t> </a:t>
            </a:r>
            <a:r>
              <a:rPr lang="en-US" sz="2000" dirty="0" err="1" smtClean="0"/>
              <a:t>đơn</a:t>
            </a:r>
            <a:r>
              <a:rPr lang="en-US" sz="2000" dirty="0" smtClean="0"/>
              <a:t> </a:t>
            </a:r>
            <a:r>
              <a:rPr lang="en-US" sz="2000" dirty="0" err="1" smtClean="0"/>
              <a:t>giản</a:t>
            </a:r>
            <a:r>
              <a:rPr lang="en-US" sz="2000" dirty="0" smtClean="0"/>
              <a:t> </a:t>
            </a:r>
            <a:r>
              <a:rPr lang="en-US" sz="2000" dirty="0" err="1" smtClean="0"/>
              <a:t>truyền</a:t>
            </a:r>
            <a:r>
              <a:rPr lang="en-US" sz="2000" dirty="0" smtClean="0"/>
              <a:t> </a:t>
            </a:r>
            <a:r>
              <a:rPr lang="en-US" sz="2000" dirty="0" err="1" smtClean="0"/>
              <a:t>dữ</a:t>
            </a:r>
            <a:r>
              <a:rPr lang="en-US" sz="2000" dirty="0" smtClean="0"/>
              <a:t> </a:t>
            </a:r>
            <a:r>
              <a:rPr lang="en-US" sz="2000" dirty="0" err="1"/>
              <a:t>liệu</a:t>
            </a:r>
            <a:r>
              <a:rPr lang="en-US" sz="2000" dirty="0"/>
              <a:t> </a:t>
            </a:r>
            <a:r>
              <a:rPr lang="en-US" sz="2000" dirty="0" err="1"/>
              <a:t>liên</a:t>
            </a:r>
            <a:r>
              <a:rPr lang="en-US" sz="2000" dirty="0"/>
              <a:t> </a:t>
            </a:r>
            <a:r>
              <a:rPr lang="en-US" sz="2000" dirty="0" err="1"/>
              <a:t>tục</a:t>
            </a:r>
            <a:r>
              <a:rPr lang="en-US" sz="2000" dirty="0"/>
              <a:t> </a:t>
            </a:r>
            <a:r>
              <a:rPr lang="en-US" sz="2000" dirty="0" err="1"/>
              <a:t>từ</a:t>
            </a:r>
            <a:r>
              <a:rPr lang="en-US" sz="2000" dirty="0"/>
              <a:t> </a:t>
            </a:r>
            <a:r>
              <a:rPr lang="en-US" sz="2000" dirty="0" err="1"/>
              <a:t>một</a:t>
            </a:r>
            <a:r>
              <a:rPr lang="en-US" sz="2000" dirty="0"/>
              <a:t> webcam </a:t>
            </a:r>
            <a:r>
              <a:rPr lang="en-US" sz="2000" dirty="0" err="1"/>
              <a:t>kết</a:t>
            </a:r>
            <a:r>
              <a:rPr lang="en-US" sz="2000" dirty="0"/>
              <a:t> </a:t>
            </a:r>
            <a:r>
              <a:rPr lang="en-US" sz="2000" dirty="0" err="1"/>
              <a:t>nối</a:t>
            </a:r>
            <a:r>
              <a:rPr lang="en-US" sz="2000" dirty="0"/>
              <a:t> </a:t>
            </a:r>
            <a:r>
              <a:rPr lang="en-US" sz="2000" dirty="0" err="1"/>
              <a:t>với</a:t>
            </a:r>
            <a:r>
              <a:rPr lang="en-US" sz="2000" dirty="0"/>
              <a:t> </a:t>
            </a:r>
            <a:r>
              <a:rPr lang="en-US" sz="2000" dirty="0" err="1"/>
              <a:t>beaglebone</a:t>
            </a:r>
            <a:r>
              <a:rPr lang="en-US" sz="2000" dirty="0"/>
              <a:t> black </a:t>
            </a:r>
            <a:r>
              <a:rPr lang="en-US" sz="2000" dirty="0" err="1"/>
              <a:t>đến</a:t>
            </a:r>
            <a:r>
              <a:rPr lang="en-US" sz="2000" dirty="0"/>
              <a:t> </a:t>
            </a:r>
            <a:r>
              <a:rPr lang="en-US" sz="2000" dirty="0" err="1"/>
              <a:t>một</a:t>
            </a:r>
            <a:r>
              <a:rPr lang="en-US" sz="2000" dirty="0"/>
              <a:t> laptop. </a:t>
            </a:r>
            <a:r>
              <a:rPr lang="en-US" sz="2000" dirty="0" err="1"/>
              <a:t>Hướng</a:t>
            </a:r>
            <a:r>
              <a:rPr lang="en-US" sz="2000" dirty="0"/>
              <a:t> </a:t>
            </a:r>
            <a:r>
              <a:rPr lang="en-US" sz="2000" dirty="0" err="1"/>
              <a:t>dẫn</a:t>
            </a:r>
            <a:r>
              <a:rPr lang="en-US" sz="2000" dirty="0"/>
              <a:t> </a:t>
            </a:r>
            <a:r>
              <a:rPr lang="en-US" sz="2000" dirty="0" err="1"/>
              <a:t>này</a:t>
            </a:r>
            <a:r>
              <a:rPr lang="en-US" sz="2000" dirty="0"/>
              <a:t> </a:t>
            </a:r>
            <a:r>
              <a:rPr lang="en-US" sz="2000" dirty="0" err="1"/>
              <a:t>dựa</a:t>
            </a:r>
            <a:r>
              <a:rPr lang="en-US" sz="2000" dirty="0"/>
              <a:t> </a:t>
            </a:r>
            <a:r>
              <a:rPr lang="en-US" sz="2000" dirty="0" err="1"/>
              <a:t>trên</a:t>
            </a:r>
            <a:r>
              <a:rPr lang="en-US" sz="2000" dirty="0"/>
              <a:t> </a:t>
            </a:r>
            <a:r>
              <a:rPr lang="en-US" sz="2000" dirty="0" err="1"/>
              <a:t>các</a:t>
            </a:r>
            <a:r>
              <a:rPr lang="en-US" sz="2000" dirty="0"/>
              <a:t> </a:t>
            </a:r>
            <a:r>
              <a:rPr lang="en-US" sz="2000" dirty="0" err="1"/>
              <a:t>bài</a:t>
            </a:r>
            <a:r>
              <a:rPr lang="en-US" sz="2000" dirty="0"/>
              <a:t> </a:t>
            </a:r>
            <a:r>
              <a:rPr lang="en-US" sz="2000" dirty="0" err="1"/>
              <a:t>viết</a:t>
            </a:r>
            <a:r>
              <a:rPr lang="en-US" sz="2000" dirty="0"/>
              <a:t> </a:t>
            </a:r>
            <a:r>
              <a:rPr lang="en-US" sz="2000" dirty="0" err="1"/>
              <a:t>của</a:t>
            </a:r>
            <a:r>
              <a:rPr lang="en-US" sz="2000" dirty="0"/>
              <a:t> </a:t>
            </a:r>
            <a:r>
              <a:rPr lang="en-US" sz="2000" dirty="0" err="1"/>
              <a:t>tác</a:t>
            </a:r>
            <a:r>
              <a:rPr lang="en-US" sz="2000" dirty="0"/>
              <a:t> </a:t>
            </a:r>
            <a:r>
              <a:rPr lang="en-US" sz="2000" dirty="0" err="1"/>
              <a:t>giả</a:t>
            </a:r>
            <a:r>
              <a:rPr lang="en-US" sz="2000" dirty="0"/>
              <a:t> Derek </a:t>
            </a:r>
            <a:r>
              <a:rPr lang="en-US" sz="2000" dirty="0" smtClean="0"/>
              <a:t>Molloy </a:t>
            </a:r>
            <a:r>
              <a:rPr lang="en-US" sz="2000" dirty="0" err="1" smtClean="0"/>
              <a:t>từ</a:t>
            </a:r>
            <a:r>
              <a:rPr lang="en-US" sz="2000" dirty="0" smtClean="0"/>
              <a:t> </a:t>
            </a:r>
            <a:r>
              <a:rPr lang="en-US" sz="2000" dirty="0" err="1" smtClean="0"/>
              <a:t>trang</a:t>
            </a:r>
            <a:r>
              <a:rPr lang="en-US" sz="2000" dirty="0" smtClean="0"/>
              <a:t> web  </a:t>
            </a:r>
            <a:r>
              <a:rPr lang="en-US" sz="2000" dirty="0">
                <a:hlinkClick r:id="rId3"/>
              </a:rPr>
              <a:t>http://derekmolloy.ie/beaglebone</a:t>
            </a:r>
            <a:r>
              <a:rPr lang="en-US" sz="2000" dirty="0" smtClean="0">
                <a:hlinkClick r:id="rId3"/>
              </a:rPr>
              <a:t>/</a:t>
            </a:r>
            <a:endParaRPr lang="en-US" sz="2000" dirty="0" smtClean="0"/>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14</a:t>
            </a:fld>
            <a:endParaRPr lang="en-US">
              <a:solidFill>
                <a:srgbClr val="0070C0"/>
              </a:solidFill>
            </a:endParaRPr>
          </a:p>
        </p:txBody>
      </p:sp>
    </p:spTree>
    <p:extLst>
      <p:ext uri="{BB962C8B-B14F-4D97-AF65-F5344CB8AC3E}">
        <p14:creationId xmlns:p14="http://schemas.microsoft.com/office/powerpoint/2010/main" val="2645742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ỨNG DỤNG ĐƠN GIẢN: </a:t>
            </a:r>
            <a:br>
              <a:rPr lang="en-US" dirty="0" smtClean="0">
                <a:solidFill>
                  <a:srgbClr val="0070C0"/>
                </a:solidFill>
              </a:rPr>
            </a:br>
            <a:r>
              <a:rPr lang="en-US" dirty="0" smtClean="0">
                <a:solidFill>
                  <a:srgbClr val="0070C0"/>
                </a:solidFill>
              </a:rPr>
              <a:t>STREAMING VIDEO</a:t>
            </a:r>
            <a:endParaRPr lang="en-US" dirty="0">
              <a:solidFill>
                <a:srgbClr val="0070C0"/>
              </a:solidFill>
            </a:endParaRPr>
          </a:p>
        </p:txBody>
      </p:sp>
      <p:sp>
        <p:nvSpPr>
          <p:cNvPr id="3" name="Content Placeholder 2"/>
          <p:cNvSpPr>
            <a:spLocks noGrp="1"/>
          </p:cNvSpPr>
          <p:nvPr>
            <p:ph idx="1"/>
          </p:nvPr>
        </p:nvSpPr>
        <p:spPr/>
        <p:txBody>
          <a:bodyPr>
            <a:normAutofit/>
          </a:bodyPr>
          <a:lstStyle/>
          <a:p>
            <a:pPr marL="0" indent="0">
              <a:buNone/>
            </a:pPr>
            <a:r>
              <a:rPr lang="en-US" b="1" dirty="0" err="1" smtClean="0"/>
              <a:t>Cấu</a:t>
            </a:r>
            <a:r>
              <a:rPr lang="en-US" b="1" dirty="0" smtClean="0"/>
              <a:t> </a:t>
            </a:r>
            <a:r>
              <a:rPr lang="en-US" b="1" dirty="0" err="1" smtClean="0"/>
              <a:t>hình</a:t>
            </a:r>
            <a:r>
              <a:rPr lang="en-US" b="1" dirty="0" smtClean="0"/>
              <a:t> </a:t>
            </a:r>
            <a:r>
              <a:rPr lang="en-US" b="1" dirty="0" err="1" smtClean="0"/>
              <a:t>phần</a:t>
            </a:r>
            <a:r>
              <a:rPr lang="en-US" b="1" dirty="0" smtClean="0"/>
              <a:t> </a:t>
            </a:r>
            <a:r>
              <a:rPr lang="en-US" b="1" dirty="0" err="1" smtClean="0"/>
              <a:t>cứng</a:t>
            </a:r>
            <a:endParaRPr lang="en-US" b="1" dirty="0" smtClean="0"/>
          </a:p>
          <a:p>
            <a:pPr lvl="0"/>
            <a:r>
              <a:rPr lang="en-US" sz="1800" dirty="0" smtClean="0"/>
              <a:t>Webcam </a:t>
            </a:r>
            <a:r>
              <a:rPr lang="en-US" sz="1800" dirty="0"/>
              <a:t>Logitech C920 </a:t>
            </a:r>
            <a:r>
              <a:rPr lang="en-US" sz="1800" dirty="0" err="1"/>
              <a:t>vì</a:t>
            </a:r>
            <a:r>
              <a:rPr lang="en-US" sz="1800" dirty="0"/>
              <a:t> </a:t>
            </a:r>
            <a:r>
              <a:rPr lang="en-US" sz="1800" dirty="0" err="1"/>
              <a:t>có</a:t>
            </a:r>
            <a:r>
              <a:rPr lang="en-US" sz="1800" dirty="0"/>
              <a:t> </a:t>
            </a:r>
            <a:r>
              <a:rPr lang="en-US" sz="1800" dirty="0" err="1"/>
              <a:t>hỗ</a:t>
            </a:r>
            <a:r>
              <a:rPr lang="en-US" sz="1800" dirty="0"/>
              <a:t> </a:t>
            </a:r>
            <a:r>
              <a:rPr lang="en-US" sz="1800" dirty="0" err="1"/>
              <a:t>trợ</a:t>
            </a:r>
            <a:r>
              <a:rPr lang="en-US" sz="1800" dirty="0"/>
              <a:t> 2 </a:t>
            </a:r>
            <a:r>
              <a:rPr lang="en-US" sz="1800" dirty="0" err="1"/>
              <a:t>chức</a:t>
            </a:r>
            <a:r>
              <a:rPr lang="en-US" sz="1800" dirty="0"/>
              <a:t> </a:t>
            </a:r>
            <a:r>
              <a:rPr lang="en-US" sz="1800" dirty="0" err="1"/>
              <a:t>năng</a:t>
            </a:r>
            <a:r>
              <a:rPr lang="en-US" sz="1800" dirty="0"/>
              <a:t> </a:t>
            </a:r>
            <a:r>
              <a:rPr lang="en-US" sz="1800" dirty="0" err="1"/>
              <a:t>nén</a:t>
            </a:r>
            <a:r>
              <a:rPr lang="en-US" sz="1800" dirty="0"/>
              <a:t> </a:t>
            </a:r>
            <a:r>
              <a:rPr lang="en-US" sz="1800" dirty="0" err="1"/>
              <a:t>ảnh</a:t>
            </a:r>
            <a:r>
              <a:rPr lang="en-US" sz="1800" dirty="0"/>
              <a:t> H264 </a:t>
            </a:r>
            <a:r>
              <a:rPr lang="en-US" sz="1800" dirty="0" err="1"/>
              <a:t>và</a:t>
            </a:r>
            <a:r>
              <a:rPr lang="en-US" sz="1800" dirty="0"/>
              <a:t> </a:t>
            </a:r>
            <a:r>
              <a:rPr lang="en-US" sz="1800" dirty="0" smtClean="0"/>
              <a:t>MJPEG.</a:t>
            </a:r>
            <a:endParaRPr lang="en-US" sz="1800" dirty="0"/>
          </a:p>
          <a:p>
            <a:pPr lvl="0"/>
            <a:r>
              <a:rPr lang="en-US" sz="1800" dirty="0" err="1" smtClean="0"/>
              <a:t>Beaglebone</a:t>
            </a:r>
            <a:r>
              <a:rPr lang="en-US" sz="1800" dirty="0" smtClean="0"/>
              <a:t> </a:t>
            </a:r>
            <a:r>
              <a:rPr lang="en-US" sz="1800" dirty="0"/>
              <a:t>Black </a:t>
            </a:r>
            <a:r>
              <a:rPr lang="en-US" sz="1800" dirty="0" err="1"/>
              <a:t>kết</a:t>
            </a:r>
            <a:r>
              <a:rPr lang="en-US" sz="1800" dirty="0"/>
              <a:t> </a:t>
            </a:r>
            <a:r>
              <a:rPr lang="en-US" sz="1800" dirty="0" err="1"/>
              <a:t>nối</a:t>
            </a:r>
            <a:r>
              <a:rPr lang="en-US" sz="1800" dirty="0"/>
              <a:t> </a:t>
            </a:r>
            <a:r>
              <a:rPr lang="en-US" sz="1800" dirty="0" err="1"/>
              <a:t>với</a:t>
            </a:r>
            <a:r>
              <a:rPr lang="en-US" sz="1800" dirty="0"/>
              <a:t> webcam Logitech C920.</a:t>
            </a:r>
          </a:p>
          <a:p>
            <a:pPr lvl="0"/>
            <a:r>
              <a:rPr lang="en-US" sz="1800" dirty="0" err="1"/>
              <a:t>Một</a:t>
            </a:r>
            <a:r>
              <a:rPr lang="en-US" sz="1800" dirty="0"/>
              <a:t> Laptop.</a:t>
            </a:r>
          </a:p>
          <a:p>
            <a:pPr lvl="0"/>
            <a:r>
              <a:rPr lang="en-US" sz="1800" dirty="0"/>
              <a:t>Laptop </a:t>
            </a:r>
            <a:r>
              <a:rPr lang="en-US" sz="1800" dirty="0" err="1"/>
              <a:t>và</a:t>
            </a:r>
            <a:r>
              <a:rPr lang="en-US" sz="1800" dirty="0"/>
              <a:t> </a:t>
            </a:r>
            <a:r>
              <a:rPr lang="en-US" sz="1800" dirty="0" err="1"/>
              <a:t>Beaglebone</a:t>
            </a:r>
            <a:r>
              <a:rPr lang="en-US" sz="1800" dirty="0"/>
              <a:t> Black </a:t>
            </a:r>
            <a:r>
              <a:rPr lang="en-US" sz="1800" dirty="0" err="1"/>
              <a:t>đều</a:t>
            </a:r>
            <a:r>
              <a:rPr lang="en-US" sz="1800" dirty="0"/>
              <a:t> </a:t>
            </a:r>
            <a:r>
              <a:rPr lang="en-US" sz="1800" dirty="0" err="1"/>
              <a:t>kết</a:t>
            </a:r>
            <a:r>
              <a:rPr lang="en-US" sz="1800" dirty="0"/>
              <a:t> </a:t>
            </a:r>
            <a:r>
              <a:rPr lang="en-US" sz="1800" dirty="0" err="1"/>
              <a:t>nối</a:t>
            </a:r>
            <a:r>
              <a:rPr lang="en-US" sz="1800" dirty="0"/>
              <a:t> </a:t>
            </a:r>
            <a:r>
              <a:rPr lang="en-US" sz="1800" dirty="0" err="1"/>
              <a:t>chung</a:t>
            </a:r>
            <a:r>
              <a:rPr lang="en-US" sz="1800" dirty="0"/>
              <a:t> </a:t>
            </a:r>
            <a:r>
              <a:rPr lang="en-US" sz="1800" dirty="0" err="1"/>
              <a:t>một</a:t>
            </a:r>
            <a:r>
              <a:rPr lang="en-US" sz="1800" dirty="0"/>
              <a:t> </a:t>
            </a:r>
            <a:r>
              <a:rPr lang="en-US" sz="1800" dirty="0" err="1"/>
              <a:t>mạng</a:t>
            </a:r>
            <a:r>
              <a:rPr lang="en-US" sz="1800" dirty="0"/>
              <a:t> LAN.</a:t>
            </a:r>
          </a:p>
          <a:p>
            <a:endParaRPr lang="en-US" sz="1800" dirty="0"/>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15</a:t>
            </a:fld>
            <a:endParaRPr lang="en-US">
              <a:solidFill>
                <a:srgbClr val="0070C0"/>
              </a:solidFill>
            </a:endParaRPr>
          </a:p>
        </p:txBody>
      </p:sp>
    </p:spTree>
    <p:extLst>
      <p:ext uri="{BB962C8B-B14F-4D97-AF65-F5344CB8AC3E}">
        <p14:creationId xmlns:p14="http://schemas.microsoft.com/office/powerpoint/2010/main" val="2452923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70C0"/>
                </a:solidFill>
              </a:rPr>
              <a:t>ỨNG DỤNG ĐƠN GIẢN: </a:t>
            </a:r>
            <a:br>
              <a:rPr lang="en-US" dirty="0">
                <a:solidFill>
                  <a:srgbClr val="0070C0"/>
                </a:solidFill>
              </a:rPr>
            </a:br>
            <a:r>
              <a:rPr lang="en-US" dirty="0">
                <a:solidFill>
                  <a:srgbClr val="0070C0"/>
                </a:solidFill>
              </a:rPr>
              <a:t>STREAMING VIDEO</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16</a:t>
            </a:fld>
            <a:endParaRPr lang="en-US">
              <a:solidFill>
                <a:srgbClr val="0070C0"/>
              </a:solidFill>
            </a:endParaRPr>
          </a:p>
        </p:txBody>
      </p:sp>
      <p:sp>
        <p:nvSpPr>
          <p:cNvPr id="7" name="Content Placeholder 6"/>
          <p:cNvSpPr>
            <a:spLocks noGrp="1"/>
          </p:cNvSpPr>
          <p:nvPr>
            <p:ph idx="1"/>
          </p:nvPr>
        </p:nvSpPr>
        <p:spPr/>
        <p:txBody>
          <a:bodyPr>
            <a:normAutofit/>
          </a:bodyPr>
          <a:lstStyle/>
          <a:p>
            <a:pPr marL="0" indent="0">
              <a:buNone/>
            </a:pPr>
            <a:r>
              <a:rPr lang="en-US" b="1" dirty="0" err="1" smtClean="0"/>
              <a:t>Cấu</a:t>
            </a:r>
            <a:r>
              <a:rPr lang="en-US" b="1" dirty="0" smtClean="0"/>
              <a:t> </a:t>
            </a:r>
            <a:r>
              <a:rPr lang="en-US" b="1" dirty="0" err="1" smtClean="0"/>
              <a:t>hình</a:t>
            </a:r>
            <a:r>
              <a:rPr lang="en-US" b="1" dirty="0" smtClean="0"/>
              <a:t> </a:t>
            </a:r>
            <a:r>
              <a:rPr lang="en-US" b="1" dirty="0" err="1" smtClean="0"/>
              <a:t>phần</a:t>
            </a:r>
            <a:r>
              <a:rPr lang="en-US" b="1" dirty="0" smtClean="0"/>
              <a:t> </a:t>
            </a:r>
            <a:r>
              <a:rPr lang="en-US" b="1" dirty="0" err="1" smtClean="0"/>
              <a:t>mềm</a:t>
            </a:r>
            <a:endParaRPr lang="en-US" b="1" dirty="0" smtClean="0"/>
          </a:p>
          <a:p>
            <a:r>
              <a:rPr lang="en-US" sz="2100" b="1" dirty="0"/>
              <a:t>Laptop</a:t>
            </a:r>
            <a:r>
              <a:rPr lang="en-US" sz="2100" dirty="0"/>
              <a:t> : </a:t>
            </a:r>
          </a:p>
          <a:p>
            <a:pPr lvl="1"/>
            <a:r>
              <a:rPr lang="en-US" sz="1700" dirty="0"/>
              <a:t>HĐH Windows </a:t>
            </a:r>
            <a:r>
              <a:rPr lang="en-US" sz="1700" dirty="0" err="1"/>
              <a:t>hoặc</a:t>
            </a:r>
            <a:r>
              <a:rPr lang="en-US" sz="1700" dirty="0"/>
              <a:t> Linux (</a:t>
            </a:r>
            <a:r>
              <a:rPr lang="en-US" sz="1700" dirty="0" err="1"/>
              <a:t>vd</a:t>
            </a:r>
            <a:r>
              <a:rPr lang="en-US" sz="1700" dirty="0"/>
              <a:t>: </a:t>
            </a:r>
            <a:r>
              <a:rPr lang="en-US" sz="1700" b="1" dirty="0"/>
              <a:t>Ubuntu</a:t>
            </a:r>
            <a:r>
              <a:rPr lang="en-US" sz="1700" dirty="0"/>
              <a:t>). </a:t>
            </a:r>
            <a:r>
              <a:rPr lang="en-US" sz="1700" dirty="0" err="1"/>
              <a:t>Nên</a:t>
            </a:r>
            <a:r>
              <a:rPr lang="en-US" sz="1700" dirty="0"/>
              <a:t> </a:t>
            </a:r>
            <a:r>
              <a:rPr lang="en-US" sz="1700" dirty="0" err="1"/>
              <a:t>dùng</a:t>
            </a:r>
            <a:r>
              <a:rPr lang="en-US" sz="1700" dirty="0"/>
              <a:t> Linux </a:t>
            </a:r>
            <a:r>
              <a:rPr lang="en-US" sz="1700" dirty="0" err="1"/>
              <a:t>vì</a:t>
            </a:r>
            <a:r>
              <a:rPr lang="en-US" sz="1700" dirty="0"/>
              <a:t> </a:t>
            </a:r>
            <a:r>
              <a:rPr lang="en-US" sz="1700" dirty="0" err="1"/>
              <a:t>hỗ</a:t>
            </a:r>
            <a:r>
              <a:rPr lang="en-US" sz="1700" dirty="0"/>
              <a:t> </a:t>
            </a:r>
            <a:r>
              <a:rPr lang="en-US" sz="1700" dirty="0" err="1"/>
              <a:t>trợ</a:t>
            </a:r>
            <a:r>
              <a:rPr lang="en-US" sz="1700" dirty="0"/>
              <a:t> </a:t>
            </a:r>
            <a:r>
              <a:rPr lang="en-US" sz="1700" dirty="0" err="1"/>
              <a:t>tốt</a:t>
            </a:r>
            <a:r>
              <a:rPr lang="en-US" sz="1700" dirty="0"/>
              <a:t> </a:t>
            </a:r>
            <a:r>
              <a:rPr lang="en-US" sz="1700" dirty="0" err="1"/>
              <a:t>cho</a:t>
            </a:r>
            <a:r>
              <a:rPr lang="en-US" sz="1700" dirty="0"/>
              <a:t> </a:t>
            </a:r>
            <a:r>
              <a:rPr lang="en-US" sz="1700" dirty="0" err="1"/>
              <a:t>môi</a:t>
            </a:r>
            <a:r>
              <a:rPr lang="en-US" sz="1700" dirty="0"/>
              <a:t> </a:t>
            </a:r>
            <a:r>
              <a:rPr lang="en-US" sz="1700" dirty="0" err="1"/>
              <a:t>trường</a:t>
            </a:r>
            <a:r>
              <a:rPr lang="en-US" sz="1700" dirty="0"/>
              <a:t> </a:t>
            </a:r>
            <a:r>
              <a:rPr lang="en-US" sz="1700" dirty="0" err="1"/>
              <a:t>làm</a:t>
            </a:r>
            <a:r>
              <a:rPr lang="en-US" sz="1700" dirty="0"/>
              <a:t> </a:t>
            </a:r>
            <a:r>
              <a:rPr lang="en-US" sz="1700" dirty="0" err="1"/>
              <a:t>việc</a:t>
            </a:r>
            <a:r>
              <a:rPr lang="en-US" sz="1700" dirty="0"/>
              <a:t> </a:t>
            </a:r>
            <a:r>
              <a:rPr lang="en-US" sz="1700" dirty="0" err="1"/>
              <a:t>bằng</a:t>
            </a:r>
            <a:r>
              <a:rPr lang="en-US" sz="1700" dirty="0"/>
              <a:t> </a:t>
            </a:r>
            <a:r>
              <a:rPr lang="en-US" sz="1700" dirty="0" err="1"/>
              <a:t>dòng</a:t>
            </a:r>
            <a:r>
              <a:rPr lang="en-US" sz="1700" dirty="0"/>
              <a:t> </a:t>
            </a:r>
            <a:r>
              <a:rPr lang="en-US" sz="1700" dirty="0" err="1"/>
              <a:t>lệnh</a:t>
            </a:r>
            <a:r>
              <a:rPr lang="en-US" sz="1700" dirty="0"/>
              <a:t> (command line), </a:t>
            </a:r>
            <a:r>
              <a:rPr lang="en-US" sz="1700" dirty="0" err="1"/>
              <a:t>đối</a:t>
            </a:r>
            <a:r>
              <a:rPr lang="en-US" sz="1700" dirty="0"/>
              <a:t> </a:t>
            </a:r>
            <a:r>
              <a:rPr lang="en-US" sz="1700" dirty="0" err="1"/>
              <a:t>với</a:t>
            </a:r>
            <a:r>
              <a:rPr lang="en-US" sz="1700" dirty="0"/>
              <a:t> Windows </a:t>
            </a:r>
            <a:r>
              <a:rPr lang="en-US" sz="1700" dirty="0" err="1"/>
              <a:t>có</a:t>
            </a:r>
            <a:r>
              <a:rPr lang="en-US" sz="1700" dirty="0"/>
              <a:t> </a:t>
            </a:r>
            <a:r>
              <a:rPr lang="en-US" sz="1700" dirty="0" err="1"/>
              <a:t>thể</a:t>
            </a:r>
            <a:r>
              <a:rPr lang="en-US" sz="1700" dirty="0"/>
              <a:t> </a:t>
            </a:r>
            <a:r>
              <a:rPr lang="en-US" sz="1700" dirty="0" err="1"/>
              <a:t>dùng</a:t>
            </a:r>
            <a:r>
              <a:rPr lang="en-US" sz="1700" dirty="0"/>
              <a:t> </a:t>
            </a:r>
            <a:r>
              <a:rPr lang="en-US" sz="1700" dirty="0" err="1"/>
              <a:t>phần</a:t>
            </a:r>
            <a:r>
              <a:rPr lang="en-US" sz="1700" dirty="0"/>
              <a:t> </a:t>
            </a:r>
            <a:r>
              <a:rPr lang="en-US" sz="1700" dirty="0" err="1"/>
              <a:t>mềm</a:t>
            </a:r>
            <a:r>
              <a:rPr lang="en-US" sz="1700" dirty="0"/>
              <a:t> </a:t>
            </a:r>
            <a:r>
              <a:rPr lang="en-US" sz="1700" b="1" dirty="0"/>
              <a:t>puTTy.exe</a:t>
            </a:r>
            <a:r>
              <a:rPr lang="en-US" sz="1700" dirty="0"/>
              <a:t> </a:t>
            </a:r>
            <a:r>
              <a:rPr lang="en-US" sz="1700" dirty="0" err="1"/>
              <a:t>thay</a:t>
            </a:r>
            <a:r>
              <a:rPr lang="en-US" sz="1700" dirty="0"/>
              <a:t> </a:t>
            </a:r>
            <a:r>
              <a:rPr lang="en-US" sz="1700" dirty="0" err="1"/>
              <a:t>thế</a:t>
            </a:r>
            <a:r>
              <a:rPr lang="en-US" sz="1700" dirty="0"/>
              <a:t>.</a:t>
            </a:r>
          </a:p>
          <a:p>
            <a:pPr lvl="1"/>
            <a:r>
              <a:rPr lang="en-US" sz="1700" dirty="0" err="1"/>
              <a:t>Một</a:t>
            </a:r>
            <a:r>
              <a:rPr lang="en-US" sz="1700" dirty="0"/>
              <a:t> </a:t>
            </a:r>
            <a:r>
              <a:rPr lang="en-US" sz="1700" dirty="0" err="1"/>
              <a:t>phần</a:t>
            </a:r>
            <a:r>
              <a:rPr lang="en-US" sz="1700" dirty="0"/>
              <a:t> </a:t>
            </a:r>
            <a:r>
              <a:rPr lang="en-US" sz="1700" dirty="0" err="1"/>
              <a:t>mềm</a:t>
            </a:r>
            <a:r>
              <a:rPr lang="en-US" sz="1700" dirty="0"/>
              <a:t> </a:t>
            </a:r>
            <a:r>
              <a:rPr lang="en-US" sz="1700" dirty="0" err="1"/>
              <a:t>hỗ</a:t>
            </a:r>
            <a:r>
              <a:rPr lang="en-US" sz="1700" dirty="0"/>
              <a:t> </a:t>
            </a:r>
            <a:r>
              <a:rPr lang="en-US" sz="1700" dirty="0" err="1"/>
              <a:t>trợ</a:t>
            </a:r>
            <a:r>
              <a:rPr lang="en-US" sz="1700" dirty="0"/>
              <a:t> </a:t>
            </a:r>
            <a:r>
              <a:rPr lang="en-US" sz="1700" dirty="0" err="1"/>
              <a:t>xem</a:t>
            </a:r>
            <a:r>
              <a:rPr lang="en-US" sz="1700" dirty="0"/>
              <a:t> streaming video (</a:t>
            </a:r>
            <a:r>
              <a:rPr lang="en-US" sz="1700" dirty="0" err="1"/>
              <a:t>vd</a:t>
            </a:r>
            <a:r>
              <a:rPr lang="en-US" sz="1700" dirty="0"/>
              <a:t>: </a:t>
            </a:r>
            <a:r>
              <a:rPr lang="en-US" sz="1700" b="1" dirty="0"/>
              <a:t>VLC Media Player</a:t>
            </a:r>
            <a:r>
              <a:rPr lang="en-US" sz="1700" dirty="0"/>
              <a:t>).</a:t>
            </a:r>
          </a:p>
          <a:p>
            <a:r>
              <a:rPr lang="en-US" sz="2100" b="1" dirty="0" err="1"/>
              <a:t>BeagleBone</a:t>
            </a:r>
            <a:r>
              <a:rPr lang="en-US" sz="2100" dirty="0"/>
              <a:t> </a:t>
            </a:r>
            <a:r>
              <a:rPr lang="en-US" sz="2100" b="1" dirty="0"/>
              <a:t>Black</a:t>
            </a:r>
            <a:r>
              <a:rPr lang="en-US" sz="2100" dirty="0"/>
              <a:t>:</a:t>
            </a:r>
          </a:p>
          <a:p>
            <a:pPr lvl="1"/>
            <a:r>
              <a:rPr lang="en-US" sz="1700" dirty="0" err="1"/>
              <a:t>Sử</a:t>
            </a:r>
            <a:r>
              <a:rPr lang="en-US" sz="1700" dirty="0"/>
              <a:t> </a:t>
            </a:r>
            <a:r>
              <a:rPr lang="en-US" sz="1700" dirty="0" err="1"/>
              <a:t>dụng</a:t>
            </a:r>
            <a:r>
              <a:rPr lang="en-US" sz="1700" dirty="0"/>
              <a:t> HĐH </a:t>
            </a:r>
            <a:r>
              <a:rPr lang="en-US" sz="1700" b="1" dirty="0" err="1"/>
              <a:t>Debian</a:t>
            </a:r>
            <a:r>
              <a:rPr lang="en-US" sz="1700" b="1" dirty="0"/>
              <a:t> Linux</a:t>
            </a:r>
            <a:r>
              <a:rPr lang="en-US" sz="1700" dirty="0"/>
              <a:t> (</a:t>
            </a:r>
            <a:r>
              <a:rPr lang="en-US" sz="1700" dirty="0" err="1"/>
              <a:t>có</a:t>
            </a:r>
            <a:r>
              <a:rPr lang="en-US" sz="1700" dirty="0"/>
              <a:t> </a:t>
            </a:r>
            <a:r>
              <a:rPr lang="en-US" sz="1700" dirty="0" err="1"/>
              <a:t>thể</a:t>
            </a:r>
            <a:r>
              <a:rPr lang="en-US" sz="1700" dirty="0"/>
              <a:t> </a:t>
            </a:r>
            <a:r>
              <a:rPr lang="en-US" sz="1700" dirty="0" err="1"/>
              <a:t>dùng</a:t>
            </a:r>
            <a:r>
              <a:rPr lang="en-US" sz="1700" dirty="0"/>
              <a:t> HĐH </a:t>
            </a:r>
            <a:r>
              <a:rPr lang="en-US" sz="1700" dirty="0" err="1"/>
              <a:t>khác</a:t>
            </a:r>
            <a:r>
              <a:rPr lang="en-US" sz="1700" dirty="0"/>
              <a:t>).</a:t>
            </a:r>
          </a:p>
          <a:p>
            <a:pPr lvl="1"/>
            <a:r>
              <a:rPr lang="en-US" sz="1700" dirty="0" err="1"/>
              <a:t>Phần</a:t>
            </a:r>
            <a:r>
              <a:rPr lang="en-US" sz="1700" dirty="0"/>
              <a:t> </a:t>
            </a:r>
            <a:r>
              <a:rPr lang="en-US" sz="1700" dirty="0" err="1"/>
              <a:t>mềm</a:t>
            </a:r>
            <a:r>
              <a:rPr lang="en-US" sz="1700" dirty="0"/>
              <a:t> </a:t>
            </a:r>
            <a:r>
              <a:rPr lang="en-US" sz="1700" dirty="0" err="1"/>
              <a:t>xử</a:t>
            </a:r>
            <a:r>
              <a:rPr lang="en-US" sz="1700" dirty="0"/>
              <a:t> </a:t>
            </a:r>
            <a:r>
              <a:rPr lang="en-US" sz="1700" dirty="0" err="1"/>
              <a:t>lý</a:t>
            </a:r>
            <a:r>
              <a:rPr lang="en-US" sz="1700" dirty="0"/>
              <a:t> video </a:t>
            </a:r>
            <a:r>
              <a:rPr lang="en-US" sz="1700" dirty="0" err="1"/>
              <a:t>trên</a:t>
            </a:r>
            <a:r>
              <a:rPr lang="en-US" sz="1700" dirty="0"/>
              <a:t> </a:t>
            </a:r>
            <a:r>
              <a:rPr lang="en-US" sz="1700" dirty="0" err="1"/>
              <a:t>linux</a:t>
            </a:r>
            <a:r>
              <a:rPr lang="en-US" sz="1700" dirty="0"/>
              <a:t> </a:t>
            </a:r>
            <a:r>
              <a:rPr lang="en-US" sz="1700" dirty="0" err="1"/>
              <a:t>như</a:t>
            </a:r>
            <a:r>
              <a:rPr lang="en-US" sz="1700" dirty="0"/>
              <a:t> </a:t>
            </a:r>
            <a:r>
              <a:rPr lang="en-US" sz="1700" dirty="0" smtClean="0"/>
              <a:t> </a:t>
            </a:r>
            <a:r>
              <a:rPr lang="en-US" sz="1700" b="1" dirty="0" smtClean="0"/>
              <a:t>v4l2</a:t>
            </a:r>
            <a:r>
              <a:rPr lang="en-US" sz="1700" dirty="0" smtClean="0"/>
              <a:t> </a:t>
            </a:r>
            <a:r>
              <a:rPr lang="en-US" sz="1700" dirty="0"/>
              <a:t>(Video4Linux).</a:t>
            </a:r>
          </a:p>
          <a:p>
            <a:pPr marL="0" indent="0">
              <a:buNone/>
            </a:pPr>
            <a:endParaRPr lang="en-US" dirty="0"/>
          </a:p>
        </p:txBody>
      </p:sp>
      <p:sp>
        <p:nvSpPr>
          <p:cNvPr id="8" name="Title 1"/>
          <p:cNvSpPr txBox="1">
            <a:spLocks/>
          </p:cNvSpPr>
          <p:nvPr/>
        </p:nvSpPr>
        <p:spPr>
          <a:xfrm>
            <a:off x="609600" y="4270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solidFill>
                <a:srgbClr val="0070C0"/>
              </a:solidFill>
            </a:endParaRPr>
          </a:p>
        </p:txBody>
      </p:sp>
    </p:spTree>
    <p:extLst>
      <p:ext uri="{BB962C8B-B14F-4D97-AF65-F5344CB8AC3E}">
        <p14:creationId xmlns:p14="http://schemas.microsoft.com/office/powerpoint/2010/main" val="3039624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70C0"/>
                </a:solidFill>
              </a:rPr>
              <a:t>ỨNG DỤNG ĐƠN GIẢN: </a:t>
            </a:r>
            <a:br>
              <a:rPr lang="en-US" dirty="0">
                <a:solidFill>
                  <a:srgbClr val="0070C0"/>
                </a:solidFill>
              </a:rPr>
            </a:br>
            <a:r>
              <a:rPr lang="en-US" dirty="0">
                <a:solidFill>
                  <a:srgbClr val="0070C0"/>
                </a:solidFill>
              </a:rPr>
              <a:t>STREAMING VIDEO</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17</a:t>
            </a:fld>
            <a:endParaRPr lang="en-US">
              <a:solidFill>
                <a:srgbClr val="0070C0"/>
              </a:solidFill>
            </a:endParaRPr>
          </a:p>
        </p:txBody>
      </p:sp>
      <p:sp>
        <p:nvSpPr>
          <p:cNvPr id="7" name="Content Placeholder 6"/>
          <p:cNvSpPr>
            <a:spLocks noGrp="1"/>
          </p:cNvSpPr>
          <p:nvPr>
            <p:ph idx="1"/>
          </p:nvPr>
        </p:nvSpPr>
        <p:spPr/>
        <p:txBody>
          <a:bodyPr/>
          <a:lstStyle/>
          <a:p>
            <a:pPr marL="0" indent="0">
              <a:buNone/>
            </a:pPr>
            <a:r>
              <a:rPr lang="en-US" b="1" dirty="0" err="1" smtClean="0"/>
              <a:t>Cách</a:t>
            </a:r>
            <a:r>
              <a:rPr lang="en-US" b="1" dirty="0" smtClean="0"/>
              <a:t> </a:t>
            </a:r>
            <a:r>
              <a:rPr lang="en-US" b="1" dirty="0" err="1" smtClean="0"/>
              <a:t>thực</a:t>
            </a:r>
            <a:r>
              <a:rPr lang="en-US" b="1" dirty="0" smtClean="0"/>
              <a:t> </a:t>
            </a:r>
            <a:r>
              <a:rPr lang="en-US" b="1" dirty="0" err="1" smtClean="0"/>
              <a:t>hiện</a:t>
            </a:r>
            <a:endParaRPr lang="en-US" b="1" dirty="0" smtClean="0"/>
          </a:p>
          <a:p>
            <a:pPr marL="0" indent="0">
              <a:buNone/>
            </a:pPr>
            <a:r>
              <a:rPr lang="en-US" sz="1800" dirty="0" err="1" smtClean="0"/>
              <a:t>Giả</a:t>
            </a:r>
            <a:r>
              <a:rPr lang="en-US" sz="1800" dirty="0" smtClean="0"/>
              <a:t> </a:t>
            </a:r>
            <a:r>
              <a:rPr lang="en-US" sz="1800" dirty="0" err="1" smtClean="0"/>
              <a:t>sử</a:t>
            </a:r>
            <a:r>
              <a:rPr lang="en-US" sz="1800" dirty="0"/>
              <a:t> </a:t>
            </a:r>
            <a:r>
              <a:rPr lang="en-US" sz="1800" dirty="0" err="1" smtClean="0"/>
              <a:t>địa</a:t>
            </a:r>
            <a:r>
              <a:rPr lang="en-US" sz="1800" dirty="0" smtClean="0"/>
              <a:t> </a:t>
            </a:r>
            <a:r>
              <a:rPr lang="en-US" sz="1800" dirty="0" err="1" smtClean="0"/>
              <a:t>chỉ</a:t>
            </a:r>
            <a:r>
              <a:rPr lang="en-US" sz="1800" dirty="0" smtClean="0"/>
              <a:t> IP:</a:t>
            </a:r>
          </a:p>
          <a:p>
            <a:pPr lvl="1"/>
            <a:r>
              <a:rPr lang="en-US" sz="1800" dirty="0" err="1" smtClean="0"/>
              <a:t>BeagleBone</a:t>
            </a:r>
            <a:r>
              <a:rPr lang="en-US" sz="1800" dirty="0" smtClean="0"/>
              <a:t> IP: 192.168.1.104</a:t>
            </a:r>
          </a:p>
          <a:p>
            <a:pPr lvl="1"/>
            <a:r>
              <a:rPr lang="en-US" sz="1800" dirty="0" smtClean="0"/>
              <a:t>Laptop IP	     : 192.168.1.100</a:t>
            </a:r>
          </a:p>
          <a:p>
            <a:pPr marL="457200" lvl="1" indent="0">
              <a:buNone/>
            </a:pPr>
            <a:r>
              <a:rPr lang="en-US" sz="1800" dirty="0" err="1" smtClean="0"/>
              <a:t>Kết</a:t>
            </a:r>
            <a:r>
              <a:rPr lang="en-US" sz="1800" dirty="0" smtClean="0"/>
              <a:t> </a:t>
            </a:r>
            <a:r>
              <a:rPr lang="en-US" sz="1800" dirty="0" err="1" smtClean="0"/>
              <a:t>nối</a:t>
            </a:r>
            <a:r>
              <a:rPr lang="en-US" sz="1800" dirty="0" smtClean="0"/>
              <a:t> </a:t>
            </a:r>
            <a:r>
              <a:rPr lang="en-US" sz="1800" dirty="0" err="1" smtClean="0"/>
              <a:t>với</a:t>
            </a:r>
            <a:r>
              <a:rPr lang="en-US" sz="1800" dirty="0" smtClean="0"/>
              <a:t> </a:t>
            </a:r>
            <a:r>
              <a:rPr lang="en-US" sz="1800" dirty="0" err="1" smtClean="0"/>
              <a:t>BeagleBone</a:t>
            </a:r>
            <a:r>
              <a:rPr lang="en-US" sz="1800" dirty="0" smtClean="0"/>
              <a:t> Black </a:t>
            </a:r>
            <a:r>
              <a:rPr lang="en-US" sz="1800" dirty="0" err="1" smtClean="0"/>
              <a:t>tải</a:t>
            </a:r>
            <a:r>
              <a:rPr lang="en-US" sz="1800" dirty="0" smtClean="0"/>
              <a:t> </a:t>
            </a:r>
            <a:r>
              <a:rPr lang="en-US" sz="1800" dirty="0" err="1" smtClean="0"/>
              <a:t>mã</a:t>
            </a:r>
            <a:r>
              <a:rPr lang="en-US" sz="1800" dirty="0" smtClean="0"/>
              <a:t> </a:t>
            </a:r>
            <a:r>
              <a:rPr lang="en-US" sz="1800" dirty="0" err="1" smtClean="0"/>
              <a:t>nguồn</a:t>
            </a:r>
            <a:r>
              <a:rPr lang="en-US" sz="1800" dirty="0" smtClean="0"/>
              <a:t> </a:t>
            </a:r>
            <a:r>
              <a:rPr lang="en-US" sz="1800" dirty="0" err="1" smtClean="0"/>
              <a:t>và</a:t>
            </a:r>
            <a:r>
              <a:rPr lang="en-US" sz="1800" dirty="0" smtClean="0"/>
              <a:t> </a:t>
            </a:r>
            <a:r>
              <a:rPr lang="en-US" sz="1800" dirty="0" err="1" smtClean="0"/>
              <a:t>biên</a:t>
            </a:r>
            <a:r>
              <a:rPr lang="en-US" sz="1800" dirty="0" smtClean="0"/>
              <a:t> </a:t>
            </a:r>
            <a:r>
              <a:rPr lang="en-US" sz="1800" dirty="0" err="1" smtClean="0"/>
              <a:t>dịch</a:t>
            </a:r>
            <a:endParaRPr lang="en-US" sz="1800" dirty="0" smtClean="0"/>
          </a:p>
          <a:p>
            <a:pPr marL="457200" lvl="1" indent="0">
              <a:buNone/>
            </a:pPr>
            <a:endParaRPr lang="en-US" dirty="0" smtClean="0"/>
          </a:p>
        </p:txBody>
      </p:sp>
    </p:spTree>
    <p:extLst>
      <p:ext uri="{BB962C8B-B14F-4D97-AF65-F5344CB8AC3E}">
        <p14:creationId xmlns:p14="http://schemas.microsoft.com/office/powerpoint/2010/main" val="30396247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70C0"/>
                </a:solidFill>
              </a:rPr>
              <a:t>ỨNG DỤNG ĐƠN GIẢN: </a:t>
            </a:r>
            <a:br>
              <a:rPr lang="en-US" dirty="0">
                <a:solidFill>
                  <a:srgbClr val="0070C0"/>
                </a:solidFill>
              </a:rPr>
            </a:br>
            <a:r>
              <a:rPr lang="en-US" dirty="0">
                <a:solidFill>
                  <a:srgbClr val="0070C0"/>
                </a:solidFill>
              </a:rPr>
              <a:t>STREAMING VIDEO</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18</a:t>
            </a:fld>
            <a:endParaRPr lang="en-US">
              <a:solidFill>
                <a:srgbClr val="0070C0"/>
              </a:solidFill>
            </a:endParaRPr>
          </a:p>
        </p:txBody>
      </p:sp>
      <p:sp>
        <p:nvSpPr>
          <p:cNvPr id="7" name="Content Placeholder 6"/>
          <p:cNvSpPr>
            <a:spLocks noGrp="1"/>
          </p:cNvSpPr>
          <p:nvPr>
            <p:ph idx="1"/>
          </p:nvPr>
        </p:nvSpPr>
        <p:spPr/>
        <p:txBody>
          <a:bodyPr/>
          <a:lstStyle/>
          <a:p>
            <a:pPr marL="0" indent="0">
              <a:buNone/>
            </a:pPr>
            <a:r>
              <a:rPr lang="en-US" b="1" dirty="0" err="1" smtClean="0"/>
              <a:t>Cách</a:t>
            </a:r>
            <a:r>
              <a:rPr lang="en-US" b="1" dirty="0" smtClean="0"/>
              <a:t> </a:t>
            </a:r>
            <a:r>
              <a:rPr lang="en-US" b="1" dirty="0" err="1" smtClean="0"/>
              <a:t>thực</a:t>
            </a:r>
            <a:r>
              <a:rPr lang="en-US" b="1" dirty="0" smtClean="0"/>
              <a:t> </a:t>
            </a:r>
            <a:r>
              <a:rPr lang="en-US" b="1" dirty="0" err="1" smtClean="0"/>
              <a:t>hiện</a:t>
            </a:r>
            <a:endParaRPr lang="en-US" b="1" dirty="0"/>
          </a:p>
          <a:p>
            <a:pPr marL="0" indent="0">
              <a:buNone/>
            </a:pPr>
            <a:r>
              <a:rPr lang="en-US" sz="1800" dirty="0" err="1" smtClean="0"/>
              <a:t>Kết</a:t>
            </a:r>
            <a:r>
              <a:rPr lang="en-US" sz="1800" dirty="0" smtClean="0"/>
              <a:t> </a:t>
            </a:r>
            <a:r>
              <a:rPr lang="en-US" sz="1800" dirty="0" err="1"/>
              <a:t>nối</a:t>
            </a:r>
            <a:r>
              <a:rPr lang="en-US" sz="1800" dirty="0"/>
              <a:t> </a:t>
            </a:r>
            <a:r>
              <a:rPr lang="en-US" sz="1800" dirty="0" err="1"/>
              <a:t>với</a:t>
            </a:r>
            <a:r>
              <a:rPr lang="en-US" sz="1800" dirty="0"/>
              <a:t> </a:t>
            </a:r>
            <a:r>
              <a:rPr lang="en-US" sz="1800" dirty="0" err="1"/>
              <a:t>BeagleBone</a:t>
            </a:r>
            <a:r>
              <a:rPr lang="en-US" sz="1800" dirty="0"/>
              <a:t> Black </a:t>
            </a:r>
            <a:r>
              <a:rPr lang="en-US" sz="1800" dirty="0" err="1"/>
              <a:t>tải</a:t>
            </a:r>
            <a:r>
              <a:rPr lang="en-US" sz="1800" dirty="0"/>
              <a:t> </a:t>
            </a:r>
            <a:r>
              <a:rPr lang="en-US" sz="1800" dirty="0" err="1"/>
              <a:t>mã</a:t>
            </a:r>
            <a:r>
              <a:rPr lang="en-US" sz="1800" dirty="0"/>
              <a:t> </a:t>
            </a:r>
            <a:r>
              <a:rPr lang="en-US" sz="1800" dirty="0" err="1"/>
              <a:t>nguồn</a:t>
            </a:r>
            <a:r>
              <a:rPr lang="en-US" sz="1800" dirty="0"/>
              <a:t> </a:t>
            </a:r>
            <a:r>
              <a:rPr lang="en-US" sz="1800" dirty="0" err="1"/>
              <a:t>và</a:t>
            </a:r>
            <a:r>
              <a:rPr lang="en-US" sz="1800" dirty="0"/>
              <a:t> </a:t>
            </a:r>
            <a:r>
              <a:rPr lang="en-US" sz="1800" dirty="0" err="1"/>
              <a:t>biên</a:t>
            </a:r>
            <a:r>
              <a:rPr lang="en-US" sz="1800" dirty="0"/>
              <a:t> </a:t>
            </a:r>
            <a:r>
              <a:rPr lang="en-US" sz="1800" dirty="0" err="1" smtClean="0"/>
              <a:t>dịch</a:t>
            </a:r>
            <a:r>
              <a:rPr lang="en-US" sz="1800" dirty="0" smtClean="0"/>
              <a:t> file </a:t>
            </a:r>
            <a:r>
              <a:rPr lang="en-US" sz="1800" dirty="0" err="1" smtClean="0"/>
              <a:t>capture.c</a:t>
            </a:r>
            <a:endParaRPr lang="en-US" sz="1800" dirty="0" smtClean="0"/>
          </a:p>
          <a:p>
            <a:pPr marL="0" indent="0">
              <a:buNone/>
            </a:pPr>
            <a:endParaRPr lang="en-US" sz="1800" dirty="0"/>
          </a:p>
          <a:p>
            <a:pPr marL="400050" lvl="1" indent="0">
              <a:spcBef>
                <a:spcPts val="0"/>
              </a:spcBef>
              <a:buNone/>
              <a:defRPr/>
            </a:pPr>
            <a:r>
              <a:rPr lang="en-US" sz="1400" i="1" dirty="0" err="1">
                <a:solidFill>
                  <a:schemeClr val="bg2">
                    <a:lumMod val="50000"/>
                  </a:schemeClr>
                </a:solidFill>
              </a:rPr>
              <a:t>ssh</a:t>
            </a:r>
            <a:r>
              <a:rPr lang="en-US" sz="1400" i="1" dirty="0">
                <a:solidFill>
                  <a:schemeClr val="bg2">
                    <a:lumMod val="50000"/>
                  </a:schemeClr>
                </a:solidFill>
              </a:rPr>
              <a:t> </a:t>
            </a:r>
            <a:r>
              <a:rPr lang="en-US" sz="1400" i="1" dirty="0" err="1">
                <a:solidFill>
                  <a:schemeClr val="bg2">
                    <a:lumMod val="50000"/>
                  </a:schemeClr>
                </a:solidFill>
              </a:rPr>
              <a:t>root@beaglebone.local</a:t>
            </a:r>
            <a:endParaRPr lang="en-US" sz="1400" dirty="0">
              <a:solidFill>
                <a:schemeClr val="bg2">
                  <a:lumMod val="50000"/>
                </a:schemeClr>
              </a:solidFill>
            </a:endParaRPr>
          </a:p>
          <a:p>
            <a:pPr marL="400050" lvl="1" indent="0">
              <a:spcBef>
                <a:spcPts val="0"/>
              </a:spcBef>
              <a:buNone/>
              <a:defRPr/>
            </a:pPr>
            <a:r>
              <a:rPr lang="en-US" sz="1400" i="1" dirty="0" err="1">
                <a:solidFill>
                  <a:schemeClr val="bg2">
                    <a:lumMod val="50000"/>
                  </a:schemeClr>
                </a:solidFill>
              </a:rPr>
              <a:t>git</a:t>
            </a:r>
            <a:r>
              <a:rPr lang="en-US" sz="1400" i="1" dirty="0">
                <a:solidFill>
                  <a:schemeClr val="bg2">
                    <a:lumMod val="50000"/>
                  </a:schemeClr>
                </a:solidFill>
              </a:rPr>
              <a:t> clone git://github.com/derekmolly/boneCV</a:t>
            </a:r>
            <a:endParaRPr lang="en-US" sz="1400" dirty="0">
              <a:solidFill>
                <a:schemeClr val="bg2">
                  <a:lumMod val="50000"/>
                </a:schemeClr>
              </a:solidFill>
            </a:endParaRPr>
          </a:p>
          <a:p>
            <a:pPr marL="400050" lvl="1" indent="0">
              <a:buNone/>
            </a:pPr>
            <a:r>
              <a:rPr lang="en-US" sz="1400" i="1" dirty="0">
                <a:solidFill>
                  <a:schemeClr val="bg2">
                    <a:lumMod val="50000"/>
                  </a:schemeClr>
                </a:solidFill>
              </a:rPr>
              <a:t>cd </a:t>
            </a:r>
            <a:r>
              <a:rPr lang="en-US" sz="1400" i="1" dirty="0" err="1">
                <a:solidFill>
                  <a:schemeClr val="bg2">
                    <a:lumMod val="50000"/>
                  </a:schemeClr>
                </a:solidFill>
              </a:rPr>
              <a:t>boneCV</a:t>
            </a:r>
            <a:r>
              <a:rPr lang="en-US" sz="1400" i="1" dirty="0">
                <a:solidFill>
                  <a:schemeClr val="bg2">
                    <a:lumMod val="50000"/>
                  </a:schemeClr>
                </a:solidFill>
              </a:rPr>
              <a:t>/</a:t>
            </a:r>
            <a:endParaRPr lang="en-US" sz="1400" dirty="0">
              <a:solidFill>
                <a:schemeClr val="bg2">
                  <a:lumMod val="50000"/>
                </a:schemeClr>
              </a:solidFill>
            </a:endParaRPr>
          </a:p>
          <a:p>
            <a:pPr marL="400050" lvl="1" indent="0">
              <a:buNone/>
            </a:pPr>
            <a:r>
              <a:rPr lang="en-US" sz="1400" i="1" dirty="0" err="1">
                <a:solidFill>
                  <a:schemeClr val="bg2">
                    <a:lumMod val="50000"/>
                  </a:schemeClr>
                </a:solidFill>
              </a:rPr>
              <a:t>ls</a:t>
            </a:r>
            <a:endParaRPr lang="en-US" sz="1400" dirty="0">
              <a:solidFill>
                <a:schemeClr val="bg2">
                  <a:lumMod val="50000"/>
                </a:schemeClr>
              </a:solidFill>
            </a:endParaRPr>
          </a:p>
          <a:p>
            <a:pPr marL="400050" lvl="1" indent="0">
              <a:spcBef>
                <a:spcPts val="0"/>
              </a:spcBef>
              <a:buNone/>
              <a:defRPr/>
            </a:pPr>
            <a:r>
              <a:rPr lang="en-US" sz="1400" i="1" dirty="0">
                <a:solidFill>
                  <a:schemeClr val="bg2">
                    <a:lumMod val="50000"/>
                  </a:schemeClr>
                </a:solidFill>
              </a:rPr>
              <a:t>./build </a:t>
            </a:r>
            <a:r>
              <a:rPr lang="en-US" sz="1400" dirty="0" err="1"/>
              <a:t>hoặc</a:t>
            </a:r>
            <a:r>
              <a:rPr lang="en-US" sz="1400" dirty="0"/>
              <a:t> </a:t>
            </a:r>
            <a:r>
              <a:rPr lang="en-US" sz="1400" dirty="0" err="1"/>
              <a:t>lệnh</a:t>
            </a:r>
            <a:r>
              <a:rPr lang="en-US" sz="1400" dirty="0">
                <a:solidFill>
                  <a:schemeClr val="bg2">
                    <a:lumMod val="50000"/>
                  </a:schemeClr>
                </a:solidFill>
              </a:rPr>
              <a:t> </a:t>
            </a:r>
            <a:r>
              <a:rPr lang="en-US" sz="1400" i="1" dirty="0" err="1">
                <a:solidFill>
                  <a:schemeClr val="bg2">
                    <a:lumMod val="50000"/>
                  </a:schemeClr>
                </a:solidFill>
              </a:rPr>
              <a:t>gcc</a:t>
            </a:r>
            <a:r>
              <a:rPr lang="en-US" sz="1400" i="1" dirty="0">
                <a:solidFill>
                  <a:schemeClr val="bg2">
                    <a:lumMod val="50000"/>
                  </a:schemeClr>
                </a:solidFill>
              </a:rPr>
              <a:t> -O2 -Wall `</a:t>
            </a:r>
            <a:r>
              <a:rPr lang="en-US" sz="1400" i="1" dirty="0" err="1">
                <a:solidFill>
                  <a:schemeClr val="bg2">
                    <a:lumMod val="50000"/>
                  </a:schemeClr>
                </a:solidFill>
              </a:rPr>
              <a:t>pkg-config</a:t>
            </a:r>
            <a:r>
              <a:rPr lang="en-US" sz="1400" i="1" dirty="0">
                <a:solidFill>
                  <a:schemeClr val="bg2">
                    <a:lumMod val="50000"/>
                  </a:schemeClr>
                </a:solidFill>
              </a:rPr>
              <a:t> --flags --libs libv4l2` </a:t>
            </a:r>
            <a:r>
              <a:rPr lang="en-US" sz="1400" i="1" dirty="0" err="1">
                <a:solidFill>
                  <a:schemeClr val="bg2">
                    <a:lumMod val="50000"/>
                  </a:schemeClr>
                </a:solidFill>
              </a:rPr>
              <a:t>capture.c</a:t>
            </a:r>
            <a:r>
              <a:rPr lang="en-US" sz="1400" i="1" dirty="0">
                <a:solidFill>
                  <a:schemeClr val="bg2">
                    <a:lumMod val="50000"/>
                  </a:schemeClr>
                </a:solidFill>
              </a:rPr>
              <a:t> -o </a:t>
            </a:r>
            <a:r>
              <a:rPr lang="en-US" sz="1400" i="1" dirty="0" smtClean="0">
                <a:solidFill>
                  <a:schemeClr val="bg2">
                    <a:lumMod val="50000"/>
                  </a:schemeClr>
                </a:solidFill>
              </a:rPr>
              <a:t>capture</a:t>
            </a:r>
          </a:p>
          <a:p>
            <a:pPr marL="400050" lvl="1" indent="0">
              <a:spcBef>
                <a:spcPts val="0"/>
              </a:spcBef>
              <a:buNone/>
              <a:defRPr/>
            </a:pPr>
            <a:r>
              <a:rPr lang="en-US" sz="1400" i="1" dirty="0">
                <a:solidFill>
                  <a:schemeClr val="bg2">
                    <a:lumMod val="50000"/>
                  </a:schemeClr>
                </a:solidFill>
              </a:rPr>
              <a:t>v4l2-ctl --set-</a:t>
            </a:r>
            <a:r>
              <a:rPr lang="en-US" sz="1400" i="1" dirty="0" err="1">
                <a:solidFill>
                  <a:schemeClr val="bg2">
                    <a:lumMod val="50000"/>
                  </a:schemeClr>
                </a:solidFill>
              </a:rPr>
              <a:t>fmt</a:t>
            </a:r>
            <a:r>
              <a:rPr lang="en-US" sz="1400" i="1" dirty="0">
                <a:solidFill>
                  <a:schemeClr val="bg2">
                    <a:lumMod val="50000"/>
                  </a:schemeClr>
                </a:solidFill>
              </a:rPr>
              <a:t>-video=width=1920,height=1080,pixelformat=1</a:t>
            </a:r>
          </a:p>
          <a:p>
            <a:pPr marL="400050" lvl="1" indent="0">
              <a:spcBef>
                <a:spcPts val="0"/>
              </a:spcBef>
              <a:buNone/>
              <a:defRPr/>
            </a:pPr>
            <a:endParaRPr lang="en-US" sz="1400" dirty="0" smtClean="0">
              <a:solidFill>
                <a:schemeClr val="bg2">
                  <a:lumMod val="50000"/>
                </a:schemeClr>
              </a:solidFill>
            </a:endParaRPr>
          </a:p>
          <a:p>
            <a:pPr marL="457200" lvl="1" indent="0">
              <a:buNone/>
            </a:pPr>
            <a:endParaRPr lang="en-US" dirty="0" smtClean="0"/>
          </a:p>
        </p:txBody>
      </p:sp>
    </p:spTree>
    <p:extLst>
      <p:ext uri="{BB962C8B-B14F-4D97-AF65-F5344CB8AC3E}">
        <p14:creationId xmlns:p14="http://schemas.microsoft.com/office/powerpoint/2010/main" val="37872285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70C0"/>
                </a:solidFill>
              </a:rPr>
              <a:t>ỨNG DỤNG ĐƠN GIẢN: </a:t>
            </a:r>
            <a:br>
              <a:rPr lang="en-US" dirty="0">
                <a:solidFill>
                  <a:srgbClr val="0070C0"/>
                </a:solidFill>
              </a:rPr>
            </a:br>
            <a:r>
              <a:rPr lang="en-US" dirty="0">
                <a:solidFill>
                  <a:srgbClr val="0070C0"/>
                </a:solidFill>
              </a:rPr>
              <a:t>STREAMING VIDEO</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19</a:t>
            </a:fld>
            <a:endParaRPr lang="en-US">
              <a:solidFill>
                <a:srgbClr val="0070C0"/>
              </a:solidFill>
            </a:endParaRPr>
          </a:p>
        </p:txBody>
      </p:sp>
      <p:sp>
        <p:nvSpPr>
          <p:cNvPr id="7" name="Content Placeholder 6"/>
          <p:cNvSpPr>
            <a:spLocks noGrp="1"/>
          </p:cNvSpPr>
          <p:nvPr>
            <p:ph idx="1"/>
          </p:nvPr>
        </p:nvSpPr>
        <p:spPr/>
        <p:txBody>
          <a:bodyPr/>
          <a:lstStyle/>
          <a:p>
            <a:pPr marL="0" indent="0">
              <a:buNone/>
            </a:pPr>
            <a:r>
              <a:rPr lang="en-US" b="1" dirty="0" err="1" smtClean="0"/>
              <a:t>Truyền</a:t>
            </a:r>
            <a:r>
              <a:rPr lang="en-US" b="1" dirty="0" smtClean="0"/>
              <a:t> video </a:t>
            </a:r>
            <a:r>
              <a:rPr lang="en-US" b="1" dirty="0" err="1" smtClean="0"/>
              <a:t>bằng</a:t>
            </a:r>
            <a:r>
              <a:rPr lang="en-US" b="1" dirty="0" smtClean="0"/>
              <a:t> </a:t>
            </a:r>
            <a:r>
              <a:rPr lang="en-US" b="1" dirty="0" err="1" smtClean="0"/>
              <a:t>giao</a:t>
            </a:r>
            <a:r>
              <a:rPr lang="en-US" b="1" dirty="0" smtClean="0"/>
              <a:t> </a:t>
            </a:r>
            <a:r>
              <a:rPr lang="en-US" b="1" dirty="0" err="1" smtClean="0"/>
              <a:t>thức</a:t>
            </a:r>
            <a:r>
              <a:rPr lang="en-US" b="1" dirty="0" smtClean="0"/>
              <a:t> RTP</a:t>
            </a:r>
          </a:p>
          <a:p>
            <a:pPr marL="400050" lvl="1" indent="0">
              <a:buNone/>
            </a:pPr>
            <a:r>
              <a:rPr lang="en-US" sz="1400" i="1" dirty="0" smtClean="0">
                <a:solidFill>
                  <a:schemeClr val="bg2">
                    <a:lumMod val="50000"/>
                  </a:schemeClr>
                </a:solidFill>
              </a:rPr>
              <a:t>./</a:t>
            </a:r>
            <a:r>
              <a:rPr lang="en-US" sz="1400" i="1" dirty="0">
                <a:solidFill>
                  <a:schemeClr val="bg2">
                    <a:lumMod val="50000"/>
                  </a:schemeClr>
                </a:solidFill>
              </a:rPr>
              <a:t>capture -F -o -c0|avconv -re -i - -</a:t>
            </a:r>
            <a:r>
              <a:rPr lang="en-US" sz="1400" i="1" dirty="0" err="1">
                <a:solidFill>
                  <a:schemeClr val="bg2">
                    <a:lumMod val="50000"/>
                  </a:schemeClr>
                </a:solidFill>
              </a:rPr>
              <a:t>vcodec</a:t>
            </a:r>
            <a:r>
              <a:rPr lang="en-US" sz="1400" i="1" dirty="0">
                <a:solidFill>
                  <a:schemeClr val="bg2">
                    <a:lumMod val="50000"/>
                  </a:schemeClr>
                </a:solidFill>
              </a:rPr>
              <a:t> copy -f  </a:t>
            </a:r>
            <a:r>
              <a:rPr lang="en-US" sz="1400" i="1" dirty="0" err="1">
                <a:solidFill>
                  <a:schemeClr val="bg2">
                    <a:lumMod val="50000"/>
                  </a:schemeClr>
                </a:solidFill>
              </a:rPr>
              <a:t>rtp</a:t>
            </a:r>
            <a:r>
              <a:rPr lang="en-US" sz="1400" i="1" dirty="0">
                <a:solidFill>
                  <a:schemeClr val="bg2">
                    <a:lumMod val="50000"/>
                  </a:schemeClr>
                </a:solidFill>
              </a:rPr>
              <a:t> rtp://192.168.1.100:1234/</a:t>
            </a:r>
            <a:endParaRPr lang="en-US" sz="1400" dirty="0">
              <a:solidFill>
                <a:schemeClr val="bg2">
                  <a:lumMod val="50000"/>
                </a:schemeClr>
              </a:solidFill>
            </a:endParaRPr>
          </a:p>
          <a:p>
            <a:r>
              <a:rPr lang="en-US" sz="1800" dirty="0"/>
              <a:t>192.168.1.100 </a:t>
            </a:r>
            <a:r>
              <a:rPr lang="en-US" sz="1800" dirty="0" err="1"/>
              <a:t>là</a:t>
            </a:r>
            <a:r>
              <a:rPr lang="en-US" sz="1800" dirty="0"/>
              <a:t> IP </a:t>
            </a:r>
            <a:r>
              <a:rPr lang="en-US" sz="1800" dirty="0" err="1"/>
              <a:t>của</a:t>
            </a:r>
            <a:r>
              <a:rPr lang="en-US" sz="1800" dirty="0"/>
              <a:t> laptop </a:t>
            </a:r>
            <a:r>
              <a:rPr lang="en-US" sz="1800" dirty="0" smtClean="0"/>
              <a:t>.</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smtClean="0"/>
          </a:p>
          <a:p>
            <a:r>
              <a:rPr lang="en-US" sz="1800" dirty="0" err="1" smtClean="0"/>
              <a:t>Giao</a:t>
            </a:r>
            <a:r>
              <a:rPr lang="en-US" sz="1800" dirty="0" smtClean="0"/>
              <a:t> </a:t>
            </a:r>
            <a:r>
              <a:rPr lang="en-US" sz="1800" dirty="0" err="1" smtClean="0"/>
              <a:t>thức</a:t>
            </a:r>
            <a:r>
              <a:rPr lang="en-US" sz="1800" dirty="0" smtClean="0"/>
              <a:t> RTP </a:t>
            </a:r>
            <a:r>
              <a:rPr lang="en-US" sz="1800" dirty="0" err="1" smtClean="0"/>
              <a:t>cần</a:t>
            </a:r>
            <a:r>
              <a:rPr lang="en-US" sz="1800" dirty="0" smtClean="0"/>
              <a:t> file SDP </a:t>
            </a:r>
            <a:r>
              <a:rPr lang="en-US" sz="1800" dirty="0" err="1" smtClean="0"/>
              <a:t>cấu</a:t>
            </a:r>
            <a:r>
              <a:rPr lang="en-US" sz="1800" dirty="0" smtClean="0"/>
              <a:t> </a:t>
            </a:r>
            <a:r>
              <a:rPr lang="en-US" sz="1800" dirty="0" err="1" smtClean="0"/>
              <a:t>hình</a:t>
            </a:r>
            <a:r>
              <a:rPr lang="en-US" sz="1800" dirty="0" smtClean="0"/>
              <a:t> ở </a:t>
            </a:r>
            <a:r>
              <a:rPr lang="en-US" sz="1800" dirty="0" err="1" smtClean="0"/>
              <a:t>điểm</a:t>
            </a:r>
            <a:r>
              <a:rPr lang="en-US" sz="1800" dirty="0" smtClean="0"/>
              <a:t> </a:t>
            </a:r>
            <a:r>
              <a:rPr lang="en-US" sz="1800" dirty="0" err="1" smtClean="0"/>
              <a:t>đến</a:t>
            </a:r>
            <a:endParaRPr lang="en-US" sz="1800" dirty="0"/>
          </a:p>
          <a:p>
            <a:pPr marL="400050" lvl="1" indent="0">
              <a:buNone/>
            </a:pPr>
            <a:r>
              <a:rPr lang="en-US" sz="1400" i="1" dirty="0">
                <a:solidFill>
                  <a:schemeClr val="bg2">
                    <a:lumMod val="50000"/>
                  </a:schemeClr>
                </a:solidFill>
              </a:rPr>
              <a:t>echo “&lt;</a:t>
            </a:r>
            <a:r>
              <a:rPr lang="en-US" sz="1400" i="1" dirty="0" err="1">
                <a:solidFill>
                  <a:schemeClr val="bg2">
                    <a:lumMod val="50000"/>
                  </a:schemeClr>
                </a:solidFill>
              </a:rPr>
              <a:t>nội</a:t>
            </a:r>
            <a:r>
              <a:rPr lang="en-US" sz="1400" i="1" dirty="0">
                <a:solidFill>
                  <a:schemeClr val="bg2">
                    <a:lumMod val="50000"/>
                  </a:schemeClr>
                </a:solidFill>
              </a:rPr>
              <a:t> dung SDP </a:t>
            </a:r>
            <a:r>
              <a:rPr lang="en-US" sz="1400" i="1" dirty="0" err="1">
                <a:solidFill>
                  <a:schemeClr val="bg2">
                    <a:lumMod val="50000"/>
                  </a:schemeClr>
                </a:solidFill>
              </a:rPr>
              <a:t>đã</a:t>
            </a:r>
            <a:r>
              <a:rPr lang="en-US" sz="1400" i="1" dirty="0">
                <a:solidFill>
                  <a:schemeClr val="bg2">
                    <a:lumMod val="50000"/>
                  </a:schemeClr>
                </a:solidFill>
              </a:rPr>
              <a:t> copy&gt;”  &gt; </a:t>
            </a:r>
            <a:r>
              <a:rPr lang="en-US" sz="1400" i="1" dirty="0" err="1">
                <a:solidFill>
                  <a:schemeClr val="bg2">
                    <a:lumMod val="50000"/>
                  </a:schemeClr>
                </a:solidFill>
              </a:rPr>
              <a:t>BeagleboneRTPStream.sdp</a:t>
            </a:r>
            <a:endParaRPr lang="en-US" sz="1400" dirty="0">
              <a:solidFill>
                <a:schemeClr val="bg2">
                  <a:lumMod val="50000"/>
                </a:schemeClr>
              </a:solidFill>
            </a:endParaRPr>
          </a:p>
          <a:p>
            <a:pPr marL="400050" lvl="1" indent="0">
              <a:buNone/>
            </a:pPr>
            <a:r>
              <a:rPr lang="en-US" sz="1400" i="1" dirty="0">
                <a:solidFill>
                  <a:schemeClr val="bg2">
                    <a:lumMod val="50000"/>
                  </a:schemeClr>
                </a:solidFill>
              </a:rPr>
              <a:t>./capture -F -o -c0|avconv -re -i - -</a:t>
            </a:r>
            <a:r>
              <a:rPr lang="en-US" sz="1400" i="1" dirty="0" err="1">
                <a:solidFill>
                  <a:schemeClr val="bg2">
                    <a:lumMod val="50000"/>
                  </a:schemeClr>
                </a:solidFill>
              </a:rPr>
              <a:t>vcodec</a:t>
            </a:r>
            <a:r>
              <a:rPr lang="en-US" sz="1400" i="1" dirty="0">
                <a:solidFill>
                  <a:schemeClr val="bg2">
                    <a:lumMod val="50000"/>
                  </a:schemeClr>
                </a:solidFill>
              </a:rPr>
              <a:t> copy -f  </a:t>
            </a:r>
            <a:r>
              <a:rPr lang="en-US" sz="1400" i="1" dirty="0" err="1">
                <a:solidFill>
                  <a:schemeClr val="bg2">
                    <a:lumMod val="50000"/>
                  </a:schemeClr>
                </a:solidFill>
              </a:rPr>
              <a:t>rtp</a:t>
            </a:r>
            <a:r>
              <a:rPr lang="en-US" sz="1400" i="1" dirty="0">
                <a:solidFill>
                  <a:schemeClr val="bg2">
                    <a:lumMod val="50000"/>
                  </a:schemeClr>
                </a:solidFill>
              </a:rPr>
              <a:t> rtp://192.168.1.100:1234/</a:t>
            </a:r>
            <a:endParaRPr lang="en-US" sz="1400" dirty="0">
              <a:solidFill>
                <a:schemeClr val="bg2">
                  <a:lumMod val="50000"/>
                </a:schemeClr>
              </a:solidFill>
            </a:endParaRPr>
          </a:p>
          <a:p>
            <a:endParaRPr lang="en-US" sz="1800" dirty="0"/>
          </a:p>
          <a:p>
            <a:pPr marL="0" indent="0">
              <a:buNone/>
            </a:pPr>
            <a:endParaRPr lang="en-US" dirty="0"/>
          </a:p>
        </p:txBody>
      </p:sp>
      <p:pic>
        <p:nvPicPr>
          <p:cNvPr id="8" name="Picture 7" descr="D:\báo cáo đồ án 1\noi dung copy sdp.PNG"/>
          <p:cNvPicPr/>
          <p:nvPr/>
        </p:nvPicPr>
        <p:blipFill>
          <a:blip r:embed="rId3">
            <a:extLst>
              <a:ext uri="{28A0092B-C50C-407E-A947-70E740481C1C}">
                <a14:useLocalDpi xmlns:a14="http://schemas.microsoft.com/office/drawing/2010/main" val="0"/>
              </a:ext>
            </a:extLst>
          </a:blip>
          <a:srcRect/>
          <a:stretch>
            <a:fillRect/>
          </a:stretch>
        </p:blipFill>
        <p:spPr bwMode="auto">
          <a:xfrm>
            <a:off x="2078672" y="2971800"/>
            <a:ext cx="4986655" cy="1859280"/>
          </a:xfrm>
          <a:prstGeom prst="rect">
            <a:avLst/>
          </a:prstGeom>
          <a:noFill/>
          <a:ln>
            <a:noFill/>
          </a:ln>
        </p:spPr>
      </p:pic>
    </p:spTree>
    <p:extLst>
      <p:ext uri="{BB962C8B-B14F-4D97-AF65-F5344CB8AC3E}">
        <p14:creationId xmlns:p14="http://schemas.microsoft.com/office/powerpoint/2010/main" val="36345847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NỘI DUNG</a:t>
            </a:r>
            <a:endParaRPr lang="en-US" dirty="0">
              <a:solidFill>
                <a:srgbClr val="0070C0"/>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BEAGLEBONE BLACK</a:t>
            </a:r>
          </a:p>
          <a:p>
            <a:pPr marL="514350" indent="-514350">
              <a:buFont typeface="+mj-lt"/>
              <a:buAutoNum type="arabicPeriod"/>
            </a:pPr>
            <a:r>
              <a:rPr lang="en-US" dirty="0" smtClean="0"/>
              <a:t>ỨNG DỤNG ĐƠN GIẢN: STREAMING VIDEO</a:t>
            </a:r>
          </a:p>
          <a:p>
            <a:pPr marL="514350" indent="-514350">
              <a:buFont typeface="+mj-lt"/>
              <a:buAutoNum type="arabicPeriod"/>
            </a:pPr>
            <a:r>
              <a:rPr lang="en-US" dirty="0" smtClean="0"/>
              <a:t>KẾT LUẬN VÀ HƯỚNG PHÁT TRIỂN</a:t>
            </a:r>
          </a:p>
          <a:p>
            <a:pPr marL="514350" indent="-514350">
              <a:buFont typeface="+mj-lt"/>
              <a:buAutoNum type="arabicPeriod"/>
            </a:pPr>
            <a:r>
              <a:rPr lang="en-US" dirty="0" smtClean="0"/>
              <a:t>TÀI LIỆU THAM KHẢO</a:t>
            </a:r>
            <a:endParaRPr lang="en-US"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a:t>
            </a:fld>
            <a:endParaRPr lang="en-US">
              <a:solidFill>
                <a:srgbClr val="0070C0"/>
              </a:solidFill>
            </a:endParaRPr>
          </a:p>
        </p:txBody>
      </p:sp>
    </p:spTree>
    <p:extLst>
      <p:ext uri="{BB962C8B-B14F-4D97-AF65-F5344CB8AC3E}">
        <p14:creationId xmlns:p14="http://schemas.microsoft.com/office/powerpoint/2010/main" val="19313204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70C0"/>
                </a:solidFill>
              </a:rPr>
              <a:t>ỨNG DỤNG ĐƠN GIẢN: </a:t>
            </a:r>
            <a:br>
              <a:rPr lang="en-US" dirty="0">
                <a:solidFill>
                  <a:srgbClr val="0070C0"/>
                </a:solidFill>
              </a:rPr>
            </a:br>
            <a:r>
              <a:rPr lang="en-US" dirty="0">
                <a:solidFill>
                  <a:srgbClr val="0070C0"/>
                </a:solidFill>
              </a:rPr>
              <a:t>STREAMING VIDEO</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20</a:t>
            </a:fld>
            <a:endParaRPr lang="en-US">
              <a:solidFill>
                <a:srgbClr val="0070C0"/>
              </a:solidFill>
            </a:endParaRPr>
          </a:p>
        </p:txBody>
      </p:sp>
      <p:sp>
        <p:nvSpPr>
          <p:cNvPr id="7" name="Content Placeholder 6"/>
          <p:cNvSpPr>
            <a:spLocks noGrp="1"/>
          </p:cNvSpPr>
          <p:nvPr>
            <p:ph idx="1"/>
          </p:nvPr>
        </p:nvSpPr>
        <p:spPr/>
        <p:txBody>
          <a:bodyPr/>
          <a:lstStyle/>
          <a:p>
            <a:pPr marL="0" indent="0">
              <a:buNone/>
            </a:pPr>
            <a:r>
              <a:rPr lang="en-US" b="1" dirty="0" err="1" smtClean="0"/>
              <a:t>Truyền</a:t>
            </a:r>
            <a:r>
              <a:rPr lang="en-US" b="1" dirty="0" smtClean="0"/>
              <a:t> video </a:t>
            </a:r>
            <a:r>
              <a:rPr lang="en-US" b="1" dirty="0" err="1" smtClean="0"/>
              <a:t>bằng</a:t>
            </a:r>
            <a:r>
              <a:rPr lang="en-US" b="1" dirty="0" smtClean="0"/>
              <a:t> </a:t>
            </a:r>
            <a:r>
              <a:rPr lang="en-US" b="1" dirty="0" err="1" smtClean="0"/>
              <a:t>giao</a:t>
            </a:r>
            <a:r>
              <a:rPr lang="en-US" b="1" dirty="0" smtClean="0"/>
              <a:t> </a:t>
            </a:r>
            <a:r>
              <a:rPr lang="en-US" b="1" dirty="0" err="1" smtClean="0"/>
              <a:t>thức</a:t>
            </a:r>
            <a:r>
              <a:rPr lang="en-US" b="1" dirty="0" smtClean="0"/>
              <a:t> RTP</a:t>
            </a:r>
          </a:p>
          <a:p>
            <a:endParaRPr lang="en-US" sz="1800" dirty="0"/>
          </a:p>
          <a:p>
            <a:pPr marL="0" indent="0">
              <a:buNone/>
            </a:pPr>
            <a:endParaRPr lang="en-US" dirty="0"/>
          </a:p>
        </p:txBody>
      </p:sp>
      <p:pic>
        <p:nvPicPr>
          <p:cNvPr id="9" name="Picture 8" descr="D:\báo cáo đồ án 1\RTP stream (marked).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175" y="2438400"/>
            <a:ext cx="5287645" cy="3049905"/>
          </a:xfrm>
          <a:prstGeom prst="rect">
            <a:avLst/>
          </a:prstGeom>
          <a:noFill/>
          <a:ln>
            <a:noFill/>
          </a:ln>
        </p:spPr>
      </p:pic>
    </p:spTree>
    <p:extLst>
      <p:ext uri="{BB962C8B-B14F-4D97-AF65-F5344CB8AC3E}">
        <p14:creationId xmlns:p14="http://schemas.microsoft.com/office/powerpoint/2010/main" val="290109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70C0"/>
                </a:solidFill>
              </a:rPr>
              <a:t>ỨNG DỤNG ĐƠN GIẢN: </a:t>
            </a:r>
            <a:br>
              <a:rPr lang="en-US" dirty="0">
                <a:solidFill>
                  <a:srgbClr val="0070C0"/>
                </a:solidFill>
              </a:rPr>
            </a:br>
            <a:r>
              <a:rPr lang="en-US" dirty="0">
                <a:solidFill>
                  <a:srgbClr val="0070C0"/>
                </a:solidFill>
              </a:rPr>
              <a:t>STREAMING VIDEO</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21</a:t>
            </a:fld>
            <a:endParaRPr lang="en-US">
              <a:solidFill>
                <a:srgbClr val="0070C0"/>
              </a:solidFill>
            </a:endParaRPr>
          </a:p>
        </p:txBody>
      </p:sp>
      <p:sp>
        <p:nvSpPr>
          <p:cNvPr id="7" name="Content Placeholder 6"/>
          <p:cNvSpPr>
            <a:spLocks noGrp="1"/>
          </p:cNvSpPr>
          <p:nvPr>
            <p:ph idx="1"/>
          </p:nvPr>
        </p:nvSpPr>
        <p:spPr/>
        <p:txBody>
          <a:bodyPr/>
          <a:lstStyle/>
          <a:p>
            <a:pPr marL="0" indent="0">
              <a:buNone/>
            </a:pPr>
            <a:r>
              <a:rPr lang="en-US" b="1" dirty="0" err="1" smtClean="0"/>
              <a:t>Truyền</a:t>
            </a:r>
            <a:r>
              <a:rPr lang="en-US" b="1" dirty="0" smtClean="0"/>
              <a:t> video </a:t>
            </a:r>
            <a:r>
              <a:rPr lang="en-US" b="1" dirty="0" err="1" smtClean="0"/>
              <a:t>bằng</a:t>
            </a:r>
            <a:r>
              <a:rPr lang="en-US" b="1" dirty="0" smtClean="0"/>
              <a:t> </a:t>
            </a:r>
            <a:r>
              <a:rPr lang="en-US" b="1" dirty="0" err="1" smtClean="0"/>
              <a:t>giao</a:t>
            </a:r>
            <a:r>
              <a:rPr lang="en-US" b="1" dirty="0" smtClean="0"/>
              <a:t> </a:t>
            </a:r>
            <a:r>
              <a:rPr lang="en-US" b="1" dirty="0" err="1" smtClean="0"/>
              <a:t>thức</a:t>
            </a:r>
            <a:r>
              <a:rPr lang="en-US" b="1" dirty="0" smtClean="0"/>
              <a:t> UDP</a:t>
            </a:r>
          </a:p>
          <a:p>
            <a:pPr marL="400050" lvl="1" indent="0">
              <a:buNone/>
            </a:pPr>
            <a:r>
              <a:rPr lang="en-US" sz="1400" i="1" dirty="0" smtClean="0">
                <a:solidFill>
                  <a:schemeClr val="bg2">
                    <a:lumMod val="50000"/>
                  </a:schemeClr>
                </a:solidFill>
              </a:rPr>
              <a:t>./</a:t>
            </a:r>
            <a:r>
              <a:rPr lang="en-US" sz="1400" i="1" dirty="0">
                <a:solidFill>
                  <a:schemeClr val="bg2">
                    <a:lumMod val="50000"/>
                  </a:schemeClr>
                </a:solidFill>
              </a:rPr>
              <a:t>capture -F -o -c0|avconv -re -i - -</a:t>
            </a:r>
            <a:r>
              <a:rPr lang="en-US" sz="1400" i="1" dirty="0" err="1">
                <a:solidFill>
                  <a:schemeClr val="bg2">
                    <a:lumMod val="50000"/>
                  </a:schemeClr>
                </a:solidFill>
              </a:rPr>
              <a:t>vcodec</a:t>
            </a:r>
            <a:r>
              <a:rPr lang="en-US" sz="1400" i="1" dirty="0">
                <a:solidFill>
                  <a:schemeClr val="bg2">
                    <a:lumMod val="50000"/>
                  </a:schemeClr>
                </a:solidFill>
              </a:rPr>
              <a:t> copy -f  </a:t>
            </a:r>
            <a:r>
              <a:rPr lang="en-US" sz="1400" i="1" dirty="0" err="1">
                <a:solidFill>
                  <a:schemeClr val="bg2">
                    <a:lumMod val="50000"/>
                  </a:schemeClr>
                </a:solidFill>
              </a:rPr>
              <a:t>mpegts</a:t>
            </a:r>
            <a:r>
              <a:rPr lang="en-US" sz="1400" i="1" dirty="0">
                <a:solidFill>
                  <a:schemeClr val="bg2">
                    <a:lumMod val="50000"/>
                  </a:schemeClr>
                </a:solidFill>
              </a:rPr>
              <a:t> udp://192.168.1.100:1234/</a:t>
            </a:r>
            <a:endParaRPr lang="en-US" sz="1400" dirty="0">
              <a:solidFill>
                <a:schemeClr val="bg2">
                  <a:lumMod val="50000"/>
                </a:schemeClr>
              </a:solidFill>
            </a:endParaRPr>
          </a:p>
          <a:p>
            <a:endParaRPr lang="en-US" sz="1800" dirty="0"/>
          </a:p>
          <a:p>
            <a:pPr marL="0" indent="0">
              <a:buNone/>
            </a:pPr>
            <a:endParaRPr lang="en-US" dirty="0"/>
          </a:p>
        </p:txBody>
      </p:sp>
      <p:pic>
        <p:nvPicPr>
          <p:cNvPr id="8" name="Picture 7" descr="D:\báo cáo đồ án 1\stream video UDP.PNG"/>
          <p:cNvPicPr/>
          <p:nvPr/>
        </p:nvPicPr>
        <p:blipFill>
          <a:blip r:embed="rId3">
            <a:extLst>
              <a:ext uri="{28A0092B-C50C-407E-A947-70E740481C1C}">
                <a14:useLocalDpi xmlns:a14="http://schemas.microsoft.com/office/drawing/2010/main" val="0"/>
              </a:ext>
            </a:extLst>
          </a:blip>
          <a:srcRect/>
          <a:stretch>
            <a:fillRect/>
          </a:stretch>
        </p:blipFill>
        <p:spPr bwMode="auto">
          <a:xfrm>
            <a:off x="2304098" y="2683913"/>
            <a:ext cx="4535805" cy="2642203"/>
          </a:xfrm>
          <a:prstGeom prst="rect">
            <a:avLst/>
          </a:prstGeom>
          <a:noFill/>
          <a:ln>
            <a:noFill/>
          </a:ln>
        </p:spPr>
      </p:pic>
      <p:pic>
        <p:nvPicPr>
          <p:cNvPr id="10" name="Picture 9" descr="D:\báo cáo đồ án 1\udp open on VLC Media.PNG"/>
          <p:cNvPicPr/>
          <p:nvPr/>
        </p:nvPicPr>
        <p:blipFill>
          <a:blip r:embed="rId4">
            <a:extLst>
              <a:ext uri="{28A0092B-C50C-407E-A947-70E740481C1C}">
                <a14:useLocalDpi xmlns:a14="http://schemas.microsoft.com/office/drawing/2010/main" val="0"/>
              </a:ext>
            </a:extLst>
          </a:blip>
          <a:srcRect/>
          <a:stretch>
            <a:fillRect/>
          </a:stretch>
        </p:blipFill>
        <p:spPr bwMode="auto">
          <a:xfrm>
            <a:off x="2499360" y="2995364"/>
            <a:ext cx="4114800" cy="1583287"/>
          </a:xfrm>
          <a:prstGeom prst="rect">
            <a:avLst/>
          </a:prstGeom>
          <a:noFill/>
          <a:ln>
            <a:noFill/>
          </a:ln>
        </p:spPr>
      </p:pic>
      <p:pic>
        <p:nvPicPr>
          <p:cNvPr id="11" name="Picture 10" descr="D:\báo cáo đồ án 1\udp streaming(1).PNG"/>
          <p:cNvPicPr/>
          <p:nvPr/>
        </p:nvPicPr>
        <p:blipFill>
          <a:blip r:embed="rId5">
            <a:extLst>
              <a:ext uri="{28A0092B-C50C-407E-A947-70E740481C1C}">
                <a14:useLocalDpi xmlns:a14="http://schemas.microsoft.com/office/drawing/2010/main" val="0"/>
              </a:ext>
            </a:extLst>
          </a:blip>
          <a:srcRect/>
          <a:stretch>
            <a:fillRect/>
          </a:stretch>
        </p:blipFill>
        <p:spPr bwMode="auto">
          <a:xfrm>
            <a:off x="2331402" y="2653433"/>
            <a:ext cx="4450715" cy="3223895"/>
          </a:xfrm>
          <a:prstGeom prst="rect">
            <a:avLst/>
          </a:prstGeom>
          <a:noFill/>
          <a:ln>
            <a:noFill/>
          </a:ln>
        </p:spPr>
      </p:pic>
    </p:spTree>
    <p:extLst>
      <p:ext uri="{BB962C8B-B14F-4D97-AF65-F5344CB8AC3E}">
        <p14:creationId xmlns:p14="http://schemas.microsoft.com/office/powerpoint/2010/main" val="294776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KẾT LUẬN VÀ HƯỚNG PHÁT TRIỂN</a:t>
            </a:r>
            <a:endParaRPr lang="en-US" dirty="0">
              <a:solidFill>
                <a:srgbClr val="0070C0"/>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952097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22</a:t>
            </a:fld>
            <a:endParaRPr lang="en-US">
              <a:solidFill>
                <a:srgbClr val="0070C0"/>
              </a:solidFill>
            </a:endParaRPr>
          </a:p>
        </p:txBody>
      </p:sp>
    </p:spTree>
    <p:extLst>
      <p:ext uri="{BB962C8B-B14F-4D97-AF65-F5344CB8AC3E}">
        <p14:creationId xmlns:p14="http://schemas.microsoft.com/office/powerpoint/2010/main" val="797096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TÀI LIỆU THAM KHẢO</a:t>
            </a:r>
            <a:endParaRPr lang="en-US" dirty="0">
              <a:solidFill>
                <a:srgbClr val="0070C0"/>
              </a:solidFill>
            </a:endParaRPr>
          </a:p>
        </p:txBody>
      </p:sp>
      <p:sp>
        <p:nvSpPr>
          <p:cNvPr id="3" name="Content Placeholder 2"/>
          <p:cNvSpPr>
            <a:spLocks noGrp="1"/>
          </p:cNvSpPr>
          <p:nvPr>
            <p:ph idx="1"/>
          </p:nvPr>
        </p:nvSpPr>
        <p:spPr/>
        <p:txBody>
          <a:bodyPr>
            <a:normAutofit fontScale="40000" lnSpcReduction="20000"/>
          </a:bodyPr>
          <a:lstStyle/>
          <a:p>
            <a:pPr marL="514350" lvl="0" indent="-514350">
              <a:spcAft>
                <a:spcPts val="1200"/>
              </a:spcAft>
              <a:buFont typeface="+mj-lt"/>
              <a:buAutoNum type="arabicPeriod"/>
            </a:pPr>
            <a:r>
              <a:rPr lang="en-US" dirty="0"/>
              <a:t>Gerald Coley. (2004, May 22). </a:t>
            </a:r>
            <a:r>
              <a:rPr lang="en-US" i="1" dirty="0" err="1"/>
              <a:t>BeagleBone</a:t>
            </a:r>
            <a:r>
              <a:rPr lang="en-US" i="1" dirty="0"/>
              <a:t> Black System Reference Manual</a:t>
            </a:r>
            <a:r>
              <a:rPr lang="en-US" dirty="0"/>
              <a:t>. (RevC.1 </a:t>
            </a:r>
            <a:r>
              <a:rPr lang="en-US" baseline="30000" dirty="0"/>
              <a:t> </a:t>
            </a:r>
            <a:r>
              <a:rPr lang="en-US" dirty="0"/>
              <a:t>edition). [Online]. </a:t>
            </a:r>
            <a:r>
              <a:rPr lang="en-US" dirty="0">
                <a:hlinkClick r:id="rId3"/>
              </a:rPr>
              <a:t>http://circuitco.com/support/index.php?title=BeagleBoneBlack#LATEST_PRODUCTION_FILES_.</a:t>
            </a:r>
            <a:r>
              <a:rPr lang="en-US" dirty="0" smtClean="0">
                <a:hlinkClick r:id="rId3"/>
              </a:rPr>
              <a:t>28A5A.29</a:t>
            </a:r>
            <a:endParaRPr lang="en-US" dirty="0"/>
          </a:p>
          <a:p>
            <a:pPr marL="514350" lvl="0" indent="-514350">
              <a:spcAft>
                <a:spcPts val="1200"/>
              </a:spcAft>
              <a:buFont typeface="+mj-lt"/>
              <a:buAutoNum type="arabicPeriod"/>
            </a:pPr>
            <a:r>
              <a:rPr lang="en-US" dirty="0"/>
              <a:t>Gerald Coley. “Video Capture and Image Processing on Embedded Linux using </a:t>
            </a:r>
            <a:r>
              <a:rPr lang="en-US" dirty="0" err="1"/>
              <a:t>OpenCV</a:t>
            </a:r>
            <a:r>
              <a:rPr lang="en-US" dirty="0"/>
              <a:t>” [Online]. </a:t>
            </a:r>
            <a:r>
              <a:rPr lang="en-US" dirty="0">
                <a:hlinkClick r:id="rId4"/>
              </a:rPr>
              <a:t>http://</a:t>
            </a:r>
            <a:r>
              <a:rPr lang="en-US" dirty="0" smtClean="0">
                <a:hlinkClick r:id="rId4"/>
              </a:rPr>
              <a:t>elinux.org/Beagleboard:BeagleBoneBlack#Software_Resources</a:t>
            </a:r>
            <a:r>
              <a:rPr lang="en-US" dirty="0" smtClean="0"/>
              <a:t>, </a:t>
            </a:r>
            <a:r>
              <a:rPr lang="en-US" dirty="0"/>
              <a:t>May 2</a:t>
            </a:r>
            <a:r>
              <a:rPr lang="en-US" baseline="30000" dirty="0"/>
              <a:t>nd</a:t>
            </a:r>
            <a:r>
              <a:rPr lang="en-US" dirty="0"/>
              <a:t>, </a:t>
            </a:r>
            <a:r>
              <a:rPr lang="en-US" dirty="0" smtClean="0"/>
              <a:t>2016</a:t>
            </a:r>
            <a:endParaRPr lang="en-US" dirty="0"/>
          </a:p>
          <a:p>
            <a:pPr marL="514350" lvl="0" indent="-514350">
              <a:spcAft>
                <a:spcPts val="1200"/>
              </a:spcAft>
              <a:buFont typeface="+mj-lt"/>
              <a:buAutoNum type="arabicPeriod"/>
            </a:pPr>
            <a:r>
              <a:rPr lang="en-US" dirty="0"/>
              <a:t>Beagleboard.org. “Getting Started with </a:t>
            </a:r>
            <a:r>
              <a:rPr lang="en-US" dirty="0" err="1"/>
              <a:t>BeagleBone</a:t>
            </a:r>
            <a:r>
              <a:rPr lang="en-US" dirty="0"/>
              <a:t> &amp; </a:t>
            </a:r>
            <a:r>
              <a:rPr lang="en-US" dirty="0" err="1"/>
              <a:t>BeagleBone</a:t>
            </a:r>
            <a:r>
              <a:rPr lang="en-US" dirty="0"/>
              <a:t> Black” [Online]. </a:t>
            </a:r>
            <a:r>
              <a:rPr lang="en-US" dirty="0">
                <a:hlinkClick r:id="rId5"/>
              </a:rPr>
              <a:t>http://</a:t>
            </a:r>
            <a:r>
              <a:rPr lang="en-US" dirty="0" smtClean="0">
                <a:hlinkClick r:id="rId5"/>
              </a:rPr>
              <a:t>www.logitech.com/assets/45120/logitechh.pdf</a:t>
            </a:r>
            <a:r>
              <a:rPr lang="en-US" dirty="0" smtClean="0"/>
              <a:t>, </a:t>
            </a:r>
            <a:r>
              <a:rPr lang="en-US" dirty="0"/>
              <a:t>May 17</a:t>
            </a:r>
            <a:r>
              <a:rPr lang="en-US" baseline="30000" dirty="0"/>
              <a:t>th</a:t>
            </a:r>
            <a:r>
              <a:rPr lang="en-US" dirty="0"/>
              <a:t>,2016</a:t>
            </a:r>
          </a:p>
          <a:p>
            <a:pPr marL="514350" lvl="0" indent="-514350">
              <a:spcAft>
                <a:spcPts val="1200"/>
              </a:spcAft>
              <a:buFont typeface="+mj-lt"/>
              <a:buAutoNum type="arabicPeriod"/>
            </a:pPr>
            <a:r>
              <a:rPr lang="en-US" dirty="0"/>
              <a:t>Derek Molloy. “UDP Unicast and Multicast Streaming Video using the </a:t>
            </a:r>
            <a:r>
              <a:rPr lang="en-US" dirty="0" err="1"/>
              <a:t>Beaglebone</a:t>
            </a:r>
            <a:r>
              <a:rPr lang="en-US" dirty="0"/>
              <a:t> Black” [Online]. </a:t>
            </a:r>
            <a:r>
              <a:rPr lang="en-US" dirty="0">
                <a:hlinkClick r:id="rId6"/>
              </a:rPr>
              <a:t>http://derekmolloy.ie/udp-video-streaming-beaglebone-black</a:t>
            </a:r>
            <a:r>
              <a:rPr lang="en-US" dirty="0" smtClean="0">
                <a:hlinkClick r:id="rId6"/>
              </a:rPr>
              <a:t>/</a:t>
            </a:r>
            <a:r>
              <a:rPr lang="en-US" dirty="0" smtClean="0"/>
              <a:t>, </a:t>
            </a:r>
            <a:r>
              <a:rPr lang="en-US" dirty="0"/>
              <a:t>July 12</a:t>
            </a:r>
            <a:r>
              <a:rPr lang="en-US" baseline="30000" dirty="0"/>
              <a:t>th</a:t>
            </a:r>
            <a:r>
              <a:rPr lang="en-US" dirty="0"/>
              <a:t>, 2013</a:t>
            </a:r>
          </a:p>
          <a:p>
            <a:pPr marL="514350" lvl="0" indent="-514350">
              <a:spcAft>
                <a:spcPts val="1200"/>
              </a:spcAft>
              <a:buFont typeface="+mj-lt"/>
              <a:buAutoNum type="arabicPeriod"/>
            </a:pPr>
            <a:r>
              <a:rPr lang="en-US" dirty="0"/>
              <a:t>Derek Molloy. “Streaming Video using RTP on the </a:t>
            </a:r>
            <a:r>
              <a:rPr lang="en-US" dirty="0" err="1"/>
              <a:t>Beaglebone</a:t>
            </a:r>
            <a:r>
              <a:rPr lang="en-US" dirty="0"/>
              <a:t> Black” [Online] </a:t>
            </a:r>
            <a:r>
              <a:rPr lang="en-US" dirty="0">
                <a:hlinkClick r:id="rId7"/>
              </a:rPr>
              <a:t>http://derekmolloy.ie/streaming-video-using-rtp-on-the-beaglebone-black</a:t>
            </a:r>
            <a:r>
              <a:rPr lang="en-US" dirty="0" smtClean="0">
                <a:hlinkClick r:id="rId7"/>
              </a:rPr>
              <a:t>/</a:t>
            </a:r>
            <a:r>
              <a:rPr lang="en-US" dirty="0" smtClean="0"/>
              <a:t>, </a:t>
            </a:r>
            <a:r>
              <a:rPr lang="en-US" dirty="0"/>
              <a:t>May 20</a:t>
            </a:r>
            <a:r>
              <a:rPr lang="en-US" baseline="30000" dirty="0"/>
              <a:t>th</a:t>
            </a:r>
            <a:r>
              <a:rPr lang="en-US" dirty="0"/>
              <a:t>, 2013</a:t>
            </a:r>
          </a:p>
          <a:p>
            <a:pPr marL="514350" lvl="0" indent="-514350">
              <a:spcAft>
                <a:spcPts val="1200"/>
              </a:spcAft>
              <a:buFont typeface="+mj-lt"/>
              <a:buAutoNum type="arabicPeriod"/>
            </a:pPr>
            <a:r>
              <a:rPr lang="en-US" dirty="0"/>
              <a:t>Derek Molloy. “</a:t>
            </a:r>
            <a:r>
              <a:rPr lang="en-US" dirty="0" err="1"/>
              <a:t>Beaglebone</a:t>
            </a:r>
            <a:r>
              <a:rPr lang="en-US" dirty="0"/>
              <a:t>: Video Capture and Image Processing on Embedded Linux using </a:t>
            </a:r>
            <a:r>
              <a:rPr lang="en-US" dirty="0" err="1"/>
              <a:t>OpenCV</a:t>
            </a:r>
            <a:r>
              <a:rPr lang="en-US" dirty="0"/>
              <a:t>” [Online]. </a:t>
            </a:r>
            <a:r>
              <a:rPr lang="en-US" dirty="0">
                <a:hlinkClick r:id="rId8"/>
              </a:rPr>
              <a:t>http://derekmolloy.ie/beaglebone/beaglebone-video-capture-and-image-processing-on-embedded-linux-using-opencv</a:t>
            </a:r>
            <a:r>
              <a:rPr lang="en-US" dirty="0" smtClean="0">
                <a:hlinkClick r:id="rId8"/>
              </a:rPr>
              <a:t>/</a:t>
            </a:r>
            <a:r>
              <a:rPr lang="en-US" dirty="0" smtClean="0"/>
              <a:t>, </a:t>
            </a:r>
            <a:r>
              <a:rPr lang="en-US" dirty="0"/>
              <a:t>May 24</a:t>
            </a:r>
            <a:r>
              <a:rPr lang="en-US" baseline="30000" dirty="0"/>
              <a:t>th</a:t>
            </a:r>
            <a:r>
              <a:rPr lang="en-US" dirty="0"/>
              <a:t>, 2013</a:t>
            </a:r>
          </a:p>
          <a:p>
            <a:pPr marL="514350" lvl="0" indent="-514350">
              <a:spcAft>
                <a:spcPts val="1200"/>
              </a:spcAft>
              <a:buFont typeface="+mj-lt"/>
              <a:buAutoNum type="arabicPeriod"/>
            </a:pPr>
            <a:r>
              <a:rPr lang="en-US" dirty="0"/>
              <a:t>Logitech Products. “The H.264 Advanced Video Coding (AVC) Standard” [Online]. </a:t>
            </a:r>
            <a:r>
              <a:rPr lang="en-US" dirty="0">
                <a:hlinkClick r:id="rId5"/>
              </a:rPr>
              <a:t>http://</a:t>
            </a:r>
            <a:r>
              <a:rPr lang="en-US" dirty="0" smtClean="0">
                <a:hlinkClick r:id="rId5"/>
              </a:rPr>
              <a:t>www.logitech.com/assets/45120/logitechh.pdf</a:t>
            </a:r>
            <a:r>
              <a:rPr lang="en-US" dirty="0" smtClean="0"/>
              <a:t>, </a:t>
            </a:r>
            <a:r>
              <a:rPr lang="en-US" dirty="0"/>
              <a:t>2012</a:t>
            </a:r>
          </a:p>
          <a:p>
            <a:endParaRPr lang="en-US" b="1" dirty="0" smtClean="0"/>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23</a:t>
            </a:fld>
            <a:endParaRPr lang="en-US">
              <a:solidFill>
                <a:srgbClr val="0070C0"/>
              </a:solidFill>
            </a:endParaRPr>
          </a:p>
        </p:txBody>
      </p:sp>
    </p:spTree>
    <p:extLst>
      <p:ext uri="{BB962C8B-B14F-4D97-AF65-F5344CB8AC3E}">
        <p14:creationId xmlns:p14="http://schemas.microsoft.com/office/powerpoint/2010/main" val="3858202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24</a:t>
            </a:fld>
            <a:endParaRPr lang="en-US">
              <a:solidFill>
                <a:srgbClr val="0070C0"/>
              </a:solidFill>
            </a:endParaRPr>
          </a:p>
        </p:txBody>
      </p:sp>
      <p:sp>
        <p:nvSpPr>
          <p:cNvPr id="8" name="TextBox 49"/>
          <p:cNvSpPr txBox="1">
            <a:spLocks noChangeArrowheads="1"/>
          </p:cNvSpPr>
          <p:nvPr/>
        </p:nvSpPr>
        <p:spPr bwMode="auto">
          <a:xfrm>
            <a:off x="1905000" y="2362200"/>
            <a:ext cx="6553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9600" b="1" dirty="0">
                <a:solidFill>
                  <a:srgbClr val="3376C7"/>
                </a:solidFill>
              </a:rPr>
              <a:t>CẢM ƠN…</a:t>
            </a:r>
          </a:p>
        </p:txBody>
      </p:sp>
    </p:spTree>
    <p:extLst>
      <p:ext uri="{BB962C8B-B14F-4D97-AF65-F5344CB8AC3E}">
        <p14:creationId xmlns:p14="http://schemas.microsoft.com/office/powerpoint/2010/main" val="389733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3" name="Content Placeholder 2"/>
          <p:cNvSpPr>
            <a:spLocks noGrp="1"/>
          </p:cNvSpPr>
          <p:nvPr>
            <p:ph idx="1"/>
          </p:nvPr>
        </p:nvSpPr>
        <p:spPr>
          <a:xfrm>
            <a:off x="457200" y="1600200"/>
            <a:ext cx="8001000" cy="4525963"/>
          </a:xfrm>
        </p:spPr>
        <p:txBody>
          <a:bodyPr>
            <a:normAutofit/>
          </a:bodyPr>
          <a:lstStyle/>
          <a:p>
            <a:pPr marL="0" indent="0">
              <a:buNone/>
            </a:pPr>
            <a:r>
              <a:rPr lang="en-US" b="1" dirty="0" err="1" smtClean="0"/>
              <a:t>Giới</a:t>
            </a:r>
            <a:r>
              <a:rPr lang="en-US" b="1" dirty="0" smtClean="0"/>
              <a:t> </a:t>
            </a:r>
            <a:r>
              <a:rPr lang="en-US" b="1" dirty="0" err="1" smtClean="0"/>
              <a:t>thiệu</a:t>
            </a:r>
            <a:r>
              <a:rPr lang="en-US" b="1" dirty="0" smtClean="0"/>
              <a:t>:</a:t>
            </a:r>
          </a:p>
          <a:p>
            <a:r>
              <a:rPr lang="en-US" sz="1800" dirty="0" err="1" smtClean="0"/>
              <a:t>BeagleBoard</a:t>
            </a:r>
            <a:endParaRPr lang="en-US" sz="1800" dirty="0" smtClean="0"/>
          </a:p>
          <a:p>
            <a:r>
              <a:rPr lang="en-US" sz="1800" dirty="0" err="1" smtClean="0"/>
              <a:t>BeagleBoard-xM</a:t>
            </a:r>
            <a:endParaRPr lang="en-US" sz="1800" dirty="0" smtClean="0"/>
          </a:p>
          <a:p>
            <a:r>
              <a:rPr lang="en-US" sz="1800" dirty="0" err="1"/>
              <a:t>BeagleBoard</a:t>
            </a:r>
            <a:r>
              <a:rPr lang="en-US" sz="1800" dirty="0"/>
              <a:t> </a:t>
            </a:r>
            <a:r>
              <a:rPr lang="en-US" sz="1800" dirty="0" smtClean="0"/>
              <a:t>X15</a:t>
            </a:r>
          </a:p>
          <a:p>
            <a:r>
              <a:rPr lang="en-US" sz="1800" dirty="0" err="1" smtClean="0"/>
              <a:t>BeagleBone</a:t>
            </a:r>
            <a:endParaRPr lang="en-US" sz="1800" dirty="0" smtClean="0"/>
          </a:p>
          <a:p>
            <a:r>
              <a:rPr lang="en-US" sz="1800" dirty="0" err="1">
                <a:solidFill>
                  <a:srgbClr val="FF0000"/>
                </a:solidFill>
              </a:rPr>
              <a:t>BeagleBone</a:t>
            </a:r>
            <a:r>
              <a:rPr lang="en-US" sz="1800" dirty="0">
                <a:solidFill>
                  <a:srgbClr val="FF0000"/>
                </a:solidFill>
              </a:rPr>
              <a:t> </a:t>
            </a:r>
            <a:r>
              <a:rPr lang="en-US" sz="1800" dirty="0" smtClean="0">
                <a:solidFill>
                  <a:srgbClr val="FF0000"/>
                </a:solidFill>
              </a:rPr>
              <a:t>Black</a:t>
            </a:r>
          </a:p>
          <a:p>
            <a:endParaRPr lang="en-US" dirty="0" smtClean="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3</a:t>
            </a:fld>
            <a:endParaRPr lang="en-US">
              <a:solidFill>
                <a:srgbClr val="0070C0"/>
              </a:solidFill>
            </a:endParaRPr>
          </a:p>
        </p:txBody>
      </p:sp>
      <p:pic>
        <p:nvPicPr>
          <p:cNvPr id="1026" name="Picture 2" descr="D:\báo cáo đồ án 1\beagle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109" y="1769458"/>
            <a:ext cx="1487994" cy="14879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báo cáo đồ án 1\beagleboard_xm_700x63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5649" y="1441442"/>
            <a:ext cx="1952351" cy="17766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báo cáo đồ án 1\BeagleBoard-X1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611974"/>
            <a:ext cx="1903578" cy="164547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báo cáo đồ án 1\BeagleBon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57228" y="3581400"/>
            <a:ext cx="1362696" cy="18263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báo cáo đồ án 1\Beaglebone_Black.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1410" y="3656328"/>
            <a:ext cx="1133180" cy="167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114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dirty="0" smtClean="0">
                <a:solidFill>
                  <a:srgbClr val="0070C0"/>
                </a:solidFill>
              </a:rPr>
              <a:t>ĐAMH 2 - </a:t>
            </a:r>
            <a:r>
              <a:rPr lang="en-US" dirty="0" err="1" smtClean="0">
                <a:solidFill>
                  <a:srgbClr val="0070C0"/>
                </a:solidFill>
              </a:rPr>
              <a:t>Tạ</a:t>
            </a:r>
            <a:r>
              <a:rPr lang="en-US" dirty="0" smtClean="0">
                <a:solidFill>
                  <a:srgbClr val="0070C0"/>
                </a:solidFill>
              </a:rPr>
              <a:t> </a:t>
            </a:r>
            <a:r>
              <a:rPr lang="en-US" dirty="0" err="1" smtClean="0">
                <a:solidFill>
                  <a:srgbClr val="0070C0"/>
                </a:solidFill>
              </a:rPr>
              <a:t>Lục</a:t>
            </a:r>
            <a:r>
              <a:rPr lang="en-US" dirty="0" smtClean="0">
                <a:solidFill>
                  <a:srgbClr val="0070C0"/>
                </a:solidFill>
              </a:rPr>
              <a:t> </a:t>
            </a:r>
            <a:r>
              <a:rPr lang="en-US" dirty="0" err="1" smtClean="0">
                <a:solidFill>
                  <a:srgbClr val="0070C0"/>
                </a:solidFill>
              </a:rPr>
              <a:t>Gia</a:t>
            </a:r>
            <a:r>
              <a:rPr lang="en-US" dirty="0" smtClean="0">
                <a:solidFill>
                  <a:srgbClr val="0070C0"/>
                </a:solidFill>
              </a:rPr>
              <a:t> </a:t>
            </a:r>
            <a:r>
              <a:rPr lang="en-US" dirty="0" err="1" smtClean="0">
                <a:solidFill>
                  <a:srgbClr val="0070C0"/>
                </a:solidFill>
              </a:rPr>
              <a:t>Hoàng</a:t>
            </a:r>
            <a:r>
              <a:rPr lang="en-US" dirty="0" smtClean="0">
                <a:solidFill>
                  <a:srgbClr val="0070C0"/>
                </a:solidFill>
              </a:rPr>
              <a:t> - 41201241</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4</a:t>
            </a:fld>
            <a:endParaRPr lang="en-US">
              <a:solidFill>
                <a:srgbClr val="0070C0"/>
              </a:solidFill>
            </a:endParaRPr>
          </a:p>
        </p:txBody>
      </p:sp>
      <p:sp>
        <p:nvSpPr>
          <p:cNvPr id="7" name="Content Placeholder 6"/>
          <p:cNvSpPr>
            <a:spLocks noGrp="1"/>
          </p:cNvSpPr>
          <p:nvPr>
            <p:ph idx="1"/>
          </p:nvPr>
        </p:nvSpPr>
        <p:spPr/>
        <p:txBody>
          <a:bodyPr>
            <a:normAutofit/>
          </a:bodyPr>
          <a:lstStyle/>
          <a:p>
            <a:pPr marL="0" indent="0">
              <a:buNone/>
            </a:pPr>
            <a:r>
              <a:rPr lang="en-US" b="1" dirty="0" err="1" smtClean="0"/>
              <a:t>Giới</a:t>
            </a:r>
            <a:r>
              <a:rPr lang="en-US" b="1" dirty="0" smtClean="0"/>
              <a:t> </a:t>
            </a:r>
            <a:r>
              <a:rPr lang="en-US" b="1" dirty="0" err="1" smtClean="0"/>
              <a:t>thiệu</a:t>
            </a:r>
            <a:r>
              <a:rPr lang="en-US" b="1" dirty="0"/>
              <a:t>:</a:t>
            </a:r>
            <a:endParaRPr lang="en-US" b="1" dirty="0" smtClean="0"/>
          </a:p>
          <a:p>
            <a:r>
              <a:rPr lang="en-US" sz="1600" b="1" dirty="0" err="1" smtClean="0"/>
              <a:t>BeagleBoard</a:t>
            </a:r>
            <a:r>
              <a:rPr lang="en-US" sz="1600" dirty="0" smtClean="0"/>
              <a:t> </a:t>
            </a:r>
            <a:r>
              <a:rPr lang="en-US" sz="1600" dirty="0" err="1" smtClean="0"/>
              <a:t>là</a:t>
            </a:r>
            <a:r>
              <a:rPr lang="en-US" sz="1600" dirty="0" smtClean="0"/>
              <a:t> </a:t>
            </a:r>
            <a:r>
              <a:rPr lang="en-US" sz="1600" dirty="0" err="1" smtClean="0"/>
              <a:t>một</a:t>
            </a:r>
            <a:r>
              <a:rPr lang="en-US" sz="1600" dirty="0" smtClean="0"/>
              <a:t> </a:t>
            </a:r>
            <a:r>
              <a:rPr lang="en-US" sz="1600" dirty="0" err="1" smtClean="0"/>
              <a:t>máy</a:t>
            </a:r>
            <a:r>
              <a:rPr lang="en-US" sz="1600" dirty="0" smtClean="0"/>
              <a:t> </a:t>
            </a:r>
            <a:r>
              <a:rPr lang="en-US" sz="1600" dirty="0" err="1" smtClean="0"/>
              <a:t>tính</a:t>
            </a:r>
            <a:r>
              <a:rPr lang="en-US" sz="1600" dirty="0" smtClean="0"/>
              <a:t> </a:t>
            </a:r>
            <a:r>
              <a:rPr lang="en-US" sz="1600" dirty="0" err="1" smtClean="0"/>
              <a:t>đơn</a:t>
            </a:r>
            <a:r>
              <a:rPr lang="en-US" sz="1600" dirty="0" smtClean="0"/>
              <a:t> </a:t>
            </a:r>
            <a:r>
              <a:rPr lang="en-US" sz="1600" dirty="0" err="1" smtClean="0"/>
              <a:t>mạch</a:t>
            </a:r>
            <a:r>
              <a:rPr lang="en-US" sz="1600" dirty="0" smtClean="0"/>
              <a:t> </a:t>
            </a:r>
            <a:r>
              <a:rPr lang="en-US" sz="1600" dirty="0" err="1" smtClean="0"/>
              <a:t>phần</a:t>
            </a:r>
            <a:r>
              <a:rPr lang="en-US" sz="1600" dirty="0" smtClean="0"/>
              <a:t> </a:t>
            </a:r>
            <a:r>
              <a:rPr lang="en-US" sz="1600" dirty="0" err="1" smtClean="0"/>
              <a:t>cứng</a:t>
            </a:r>
            <a:r>
              <a:rPr lang="en-US" sz="1600" dirty="0" smtClean="0"/>
              <a:t> </a:t>
            </a:r>
            <a:r>
              <a:rPr lang="en-US" sz="1600" dirty="0" err="1" smtClean="0"/>
              <a:t>mã</a:t>
            </a:r>
            <a:r>
              <a:rPr lang="en-US" sz="1600" dirty="0" smtClean="0"/>
              <a:t> </a:t>
            </a:r>
            <a:r>
              <a:rPr lang="en-US" sz="1600" dirty="0" err="1" smtClean="0"/>
              <a:t>nguồn</a:t>
            </a:r>
            <a:r>
              <a:rPr lang="en-US" sz="1600" dirty="0" smtClean="0"/>
              <a:t> </a:t>
            </a:r>
            <a:r>
              <a:rPr lang="en-US" sz="1600" dirty="0" err="1" smtClean="0"/>
              <a:t>mở</a:t>
            </a:r>
            <a:r>
              <a:rPr lang="en-US" sz="1600" dirty="0" smtClean="0"/>
              <a:t> </a:t>
            </a:r>
            <a:r>
              <a:rPr lang="en-US" sz="1600" dirty="0" err="1" smtClean="0"/>
              <a:t>công</a:t>
            </a:r>
            <a:r>
              <a:rPr lang="en-US" sz="1600" dirty="0" smtClean="0"/>
              <a:t> </a:t>
            </a:r>
            <a:r>
              <a:rPr lang="en-US" sz="1600" dirty="0" err="1" smtClean="0"/>
              <a:t>suất</a:t>
            </a:r>
            <a:r>
              <a:rPr lang="en-US" sz="1600" dirty="0" smtClean="0"/>
              <a:t> </a:t>
            </a:r>
            <a:r>
              <a:rPr lang="en-US" sz="1600" dirty="0" err="1" smtClean="0"/>
              <a:t>thấp</a:t>
            </a:r>
            <a:r>
              <a:rPr lang="en-US" sz="1600" dirty="0" smtClean="0"/>
              <a:t> (low-power </a:t>
            </a:r>
            <a:r>
              <a:rPr lang="en-US" sz="1600" dirty="0"/>
              <a:t>open-source hardware single-board </a:t>
            </a:r>
            <a:r>
              <a:rPr lang="en-US" sz="1600" dirty="0" smtClean="0"/>
              <a:t>computer). </a:t>
            </a:r>
            <a:r>
              <a:rPr lang="en-US" sz="1600" dirty="0" err="1" smtClean="0"/>
              <a:t>Sản</a:t>
            </a:r>
            <a:r>
              <a:rPr lang="en-US" sz="1600" dirty="0" smtClean="0"/>
              <a:t> </a:t>
            </a:r>
            <a:r>
              <a:rPr lang="en-US" sz="1600" dirty="0" err="1" smtClean="0"/>
              <a:t>xuất</a:t>
            </a:r>
            <a:r>
              <a:rPr lang="en-US" sz="1600" dirty="0" smtClean="0"/>
              <a:t> </a:t>
            </a:r>
            <a:r>
              <a:rPr lang="en-US" sz="1600" dirty="0" err="1" smtClean="0"/>
              <a:t>bởi</a:t>
            </a:r>
            <a:r>
              <a:rPr lang="en-US" sz="1600" dirty="0" smtClean="0"/>
              <a:t> Texas </a:t>
            </a:r>
            <a:r>
              <a:rPr lang="en-US" sz="1600" dirty="0"/>
              <a:t>Instruments </a:t>
            </a:r>
            <a:r>
              <a:rPr lang="en-US" sz="1600" dirty="0" err="1" smtClean="0"/>
              <a:t>phối</a:t>
            </a:r>
            <a:r>
              <a:rPr lang="en-US" sz="1600" dirty="0" smtClean="0"/>
              <a:t> </a:t>
            </a:r>
            <a:r>
              <a:rPr lang="en-US" sz="1600" dirty="0" err="1" smtClean="0"/>
              <a:t>hợp</a:t>
            </a:r>
            <a:r>
              <a:rPr lang="en-US" sz="1600" dirty="0" smtClean="0"/>
              <a:t> </a:t>
            </a:r>
            <a:r>
              <a:rPr lang="en-US" sz="1600" dirty="0" err="1" smtClean="0"/>
              <a:t>với</a:t>
            </a:r>
            <a:r>
              <a:rPr lang="en-US" sz="1600" dirty="0" smtClean="0"/>
              <a:t> </a:t>
            </a:r>
            <a:r>
              <a:rPr lang="en-US" sz="1600" dirty="0" err="1" smtClean="0"/>
              <a:t>Digi</a:t>
            </a:r>
            <a:r>
              <a:rPr lang="en-US" sz="1600" dirty="0" smtClean="0"/>
              <a:t>-Key </a:t>
            </a:r>
            <a:r>
              <a:rPr lang="en-US" sz="1600" dirty="0" err="1" smtClean="0"/>
              <a:t>và</a:t>
            </a:r>
            <a:r>
              <a:rPr lang="en-US" sz="1600" dirty="0" smtClean="0"/>
              <a:t> </a:t>
            </a:r>
            <a:r>
              <a:rPr lang="en-US" sz="1600" dirty="0"/>
              <a:t>Newark element14.  </a:t>
            </a:r>
            <a:r>
              <a:rPr lang="en-US" sz="1600" dirty="0" err="1" smtClean="0"/>
              <a:t>Được</a:t>
            </a:r>
            <a:r>
              <a:rPr lang="en-US" sz="1600" dirty="0" smtClean="0"/>
              <a:t> </a:t>
            </a:r>
            <a:r>
              <a:rPr lang="en-US" sz="1600" dirty="0" err="1" smtClean="0"/>
              <a:t>thiết</a:t>
            </a:r>
            <a:r>
              <a:rPr lang="en-US" sz="1600" dirty="0" smtClean="0"/>
              <a:t> </a:t>
            </a:r>
            <a:r>
              <a:rPr lang="en-US" sz="1600" dirty="0" err="1" smtClean="0"/>
              <a:t>kế</a:t>
            </a:r>
            <a:r>
              <a:rPr lang="en-US" sz="1600" dirty="0" smtClean="0"/>
              <a:t> </a:t>
            </a:r>
            <a:r>
              <a:rPr lang="en-US" sz="1600" dirty="0" err="1" smtClean="0"/>
              <a:t>bởi</a:t>
            </a:r>
            <a:r>
              <a:rPr lang="en-US" sz="1600" dirty="0" smtClean="0"/>
              <a:t> </a:t>
            </a:r>
            <a:r>
              <a:rPr lang="en-US" sz="1600" dirty="0" err="1" smtClean="0"/>
              <a:t>một</a:t>
            </a:r>
            <a:r>
              <a:rPr lang="en-US" sz="1600" dirty="0" smtClean="0"/>
              <a:t> </a:t>
            </a:r>
            <a:r>
              <a:rPr lang="en-US" sz="1600" dirty="0" err="1" smtClean="0"/>
              <a:t>nhóm</a:t>
            </a:r>
            <a:r>
              <a:rPr lang="en-US" sz="1600" dirty="0" smtClean="0"/>
              <a:t> </a:t>
            </a:r>
            <a:r>
              <a:rPr lang="en-US" sz="1600" dirty="0" err="1" smtClean="0"/>
              <a:t>nhỏ</a:t>
            </a:r>
            <a:r>
              <a:rPr lang="en-US" sz="1600" dirty="0" smtClean="0"/>
              <a:t> </a:t>
            </a:r>
            <a:r>
              <a:rPr lang="en-US" sz="1600" dirty="0" err="1" smtClean="0"/>
              <a:t>kĩ</a:t>
            </a:r>
            <a:r>
              <a:rPr lang="en-US" sz="1600" dirty="0" smtClean="0"/>
              <a:t> </a:t>
            </a:r>
            <a:r>
              <a:rPr lang="en-US" sz="1600" dirty="0" err="1" smtClean="0"/>
              <a:t>sư</a:t>
            </a:r>
            <a:r>
              <a:rPr lang="en-US" sz="1600" dirty="0" smtClean="0"/>
              <a:t> </a:t>
            </a:r>
            <a:r>
              <a:rPr lang="en-US" sz="1600" dirty="0" err="1" smtClean="0"/>
              <a:t>phục</a:t>
            </a:r>
            <a:r>
              <a:rPr lang="en-US" sz="1600" dirty="0" smtClean="0"/>
              <a:t> </a:t>
            </a:r>
            <a:r>
              <a:rPr lang="en-US" sz="1600" dirty="0" err="1" smtClean="0"/>
              <a:t>vụ</a:t>
            </a:r>
            <a:r>
              <a:rPr lang="en-US" sz="1600" dirty="0" smtClean="0"/>
              <a:t> </a:t>
            </a:r>
            <a:r>
              <a:rPr lang="en-US" sz="1600" dirty="0" err="1" smtClean="0"/>
              <a:t>cho</a:t>
            </a:r>
            <a:r>
              <a:rPr lang="en-US" sz="1600" dirty="0" smtClean="0"/>
              <a:t> </a:t>
            </a:r>
            <a:r>
              <a:rPr lang="en-US" sz="1600" dirty="0" err="1" smtClean="0"/>
              <a:t>mục</a:t>
            </a:r>
            <a:r>
              <a:rPr lang="en-US" sz="1600" dirty="0" smtClean="0"/>
              <a:t> </a:t>
            </a:r>
            <a:r>
              <a:rPr lang="en-US" sz="1600" dirty="0" err="1" smtClean="0"/>
              <a:t>đích</a:t>
            </a:r>
            <a:r>
              <a:rPr lang="en-US" sz="1600" dirty="0" smtClean="0"/>
              <a:t> </a:t>
            </a:r>
            <a:r>
              <a:rPr lang="en-US" sz="1600" dirty="0" err="1" smtClean="0"/>
              <a:t>học</a:t>
            </a:r>
            <a:r>
              <a:rPr lang="en-US" sz="1600" dirty="0" smtClean="0"/>
              <a:t> </a:t>
            </a:r>
            <a:r>
              <a:rPr lang="en-US" sz="1600" dirty="0" err="1" smtClean="0"/>
              <a:t>tập</a:t>
            </a:r>
            <a:r>
              <a:rPr lang="en-US" sz="1600" dirty="0" smtClean="0"/>
              <a:t> </a:t>
            </a:r>
            <a:r>
              <a:rPr lang="en-US" sz="1600" dirty="0" err="1" smtClean="0"/>
              <a:t>và</a:t>
            </a:r>
            <a:r>
              <a:rPr lang="en-US" sz="1600" dirty="0" smtClean="0"/>
              <a:t> </a:t>
            </a:r>
            <a:r>
              <a:rPr lang="en-US" sz="1600" dirty="0" err="1" smtClean="0"/>
              <a:t>nghiên</a:t>
            </a:r>
            <a:r>
              <a:rPr lang="en-US" sz="1600" dirty="0" smtClean="0"/>
              <a:t> </a:t>
            </a:r>
            <a:r>
              <a:rPr lang="en-US" sz="1600" dirty="0" err="1" smtClean="0"/>
              <a:t>cứu</a:t>
            </a:r>
            <a:r>
              <a:rPr lang="en-US" sz="1600" dirty="0" smtClean="0"/>
              <a:t>, </a:t>
            </a:r>
            <a:r>
              <a:rPr lang="en-US" sz="1600" dirty="0" err="1" smtClean="0"/>
              <a:t>được</a:t>
            </a:r>
            <a:r>
              <a:rPr lang="en-US" sz="1600" dirty="0" smtClean="0"/>
              <a:t> </a:t>
            </a:r>
            <a:r>
              <a:rPr lang="en-US" sz="1600" dirty="0" err="1" smtClean="0"/>
              <a:t>dùng</a:t>
            </a:r>
            <a:r>
              <a:rPr lang="en-US" sz="1600" dirty="0" smtClean="0"/>
              <a:t> ở </a:t>
            </a:r>
            <a:r>
              <a:rPr lang="en-US" sz="1600" dirty="0" err="1" smtClean="0"/>
              <a:t>các</a:t>
            </a:r>
            <a:r>
              <a:rPr lang="en-US" sz="1600" dirty="0" smtClean="0"/>
              <a:t> </a:t>
            </a:r>
            <a:r>
              <a:rPr lang="en-US" sz="1600" dirty="0" err="1" smtClean="0"/>
              <a:t>trường</a:t>
            </a:r>
            <a:r>
              <a:rPr lang="en-US" sz="1600" dirty="0" smtClean="0"/>
              <a:t> </a:t>
            </a:r>
            <a:r>
              <a:rPr lang="en-US" sz="1600" dirty="0" err="1" smtClean="0"/>
              <a:t>đại</a:t>
            </a:r>
            <a:r>
              <a:rPr lang="en-US" sz="1600" dirty="0" smtClean="0"/>
              <a:t> </a:t>
            </a:r>
            <a:r>
              <a:rPr lang="en-US" sz="1600" dirty="0" err="1" smtClean="0"/>
              <a:t>học</a:t>
            </a:r>
            <a:r>
              <a:rPr lang="en-US" sz="1600" dirty="0" smtClean="0"/>
              <a:t> </a:t>
            </a:r>
            <a:r>
              <a:rPr lang="en-US" sz="1600" dirty="0" err="1" smtClean="0"/>
              <a:t>để</a:t>
            </a:r>
            <a:r>
              <a:rPr lang="en-US" sz="1600" dirty="0" smtClean="0"/>
              <a:t> </a:t>
            </a:r>
            <a:r>
              <a:rPr lang="en-US" sz="1600" dirty="0" err="1" smtClean="0"/>
              <a:t>dạy</a:t>
            </a:r>
            <a:r>
              <a:rPr lang="en-US" sz="1600" dirty="0" smtClean="0"/>
              <a:t> </a:t>
            </a:r>
            <a:r>
              <a:rPr lang="en-US" sz="1600" dirty="0" err="1" smtClean="0"/>
              <a:t>về</a:t>
            </a:r>
            <a:r>
              <a:rPr lang="en-US" sz="1600" dirty="0" smtClean="0"/>
              <a:t> </a:t>
            </a:r>
            <a:r>
              <a:rPr lang="en-US" sz="1600" dirty="0" err="1" smtClean="0"/>
              <a:t>mã</a:t>
            </a:r>
            <a:r>
              <a:rPr lang="en-US" sz="1600" dirty="0" smtClean="0"/>
              <a:t> </a:t>
            </a:r>
            <a:r>
              <a:rPr lang="en-US" sz="1600" dirty="0" err="1" smtClean="0"/>
              <a:t>nguồn</a:t>
            </a:r>
            <a:r>
              <a:rPr lang="en-US" sz="1600" dirty="0" smtClean="0"/>
              <a:t> </a:t>
            </a:r>
            <a:r>
              <a:rPr lang="en-US" sz="1600" dirty="0" err="1" smtClean="0"/>
              <a:t>mở</a:t>
            </a:r>
            <a:endParaRPr lang="en-US" sz="1600" dirty="0" smtClean="0"/>
          </a:p>
          <a:p>
            <a:r>
              <a:rPr lang="en-US" sz="1600" b="1" dirty="0" err="1" smtClean="0"/>
              <a:t>BeagleBone</a:t>
            </a:r>
            <a:r>
              <a:rPr lang="en-US" sz="1600" b="1" dirty="0" smtClean="0"/>
              <a:t> </a:t>
            </a:r>
            <a:r>
              <a:rPr lang="en-US" sz="1600" b="1" dirty="0"/>
              <a:t>Black</a:t>
            </a:r>
            <a:r>
              <a:rPr lang="en-US" sz="1600" dirty="0"/>
              <a:t> </a:t>
            </a:r>
            <a:r>
              <a:rPr lang="en-US" sz="1600" dirty="0" err="1" smtClean="0"/>
              <a:t>là</a:t>
            </a:r>
            <a:r>
              <a:rPr lang="en-US" sz="1600" dirty="0" smtClean="0"/>
              <a:t> </a:t>
            </a:r>
            <a:r>
              <a:rPr lang="en-US" sz="1600" dirty="0" err="1" smtClean="0"/>
              <a:t>một</a:t>
            </a:r>
            <a:r>
              <a:rPr lang="en-US" sz="1600" dirty="0" smtClean="0"/>
              <a:t> </a:t>
            </a:r>
            <a:r>
              <a:rPr lang="en-US" sz="1600" dirty="0" err="1" smtClean="0"/>
              <a:t>thành</a:t>
            </a:r>
            <a:r>
              <a:rPr lang="en-US" sz="1600" dirty="0" smtClean="0"/>
              <a:t> </a:t>
            </a:r>
            <a:r>
              <a:rPr lang="en-US" sz="1600" dirty="0" err="1" smtClean="0"/>
              <a:t>viên</a:t>
            </a:r>
            <a:r>
              <a:rPr lang="en-US" sz="1600" dirty="0" smtClean="0"/>
              <a:t> </a:t>
            </a:r>
            <a:r>
              <a:rPr lang="en-US" sz="1600" dirty="0" err="1" smtClean="0"/>
              <a:t>của</a:t>
            </a:r>
            <a:r>
              <a:rPr lang="en-US" sz="1600" dirty="0" smtClean="0"/>
              <a:t> </a:t>
            </a:r>
            <a:r>
              <a:rPr lang="en-US" sz="1600" dirty="0" err="1" smtClean="0"/>
              <a:t>dòng</a:t>
            </a:r>
            <a:r>
              <a:rPr lang="en-US" sz="1600" dirty="0" smtClean="0"/>
              <a:t> </a:t>
            </a:r>
            <a:r>
              <a:rPr lang="en-US" sz="1600" dirty="0" err="1" smtClean="0"/>
              <a:t>BeagleBoard</a:t>
            </a:r>
            <a:r>
              <a:rPr lang="en-US" sz="1600" dirty="0" smtClean="0"/>
              <a:t>. </a:t>
            </a:r>
            <a:r>
              <a:rPr lang="en-US" sz="1600" dirty="0" err="1" smtClean="0"/>
              <a:t>Sử</a:t>
            </a:r>
            <a:r>
              <a:rPr lang="en-US" sz="1600" dirty="0" smtClean="0"/>
              <a:t> </a:t>
            </a:r>
            <a:r>
              <a:rPr lang="en-US" sz="1600" dirty="0" err="1" smtClean="0"/>
              <a:t>dụng</a:t>
            </a:r>
            <a:r>
              <a:rPr lang="en-US" sz="1600" dirty="0" smtClean="0"/>
              <a:t> </a:t>
            </a:r>
            <a:r>
              <a:rPr lang="en-US" sz="1600" dirty="0" err="1" smtClean="0"/>
              <a:t>bộ</a:t>
            </a:r>
            <a:r>
              <a:rPr lang="en-US" sz="1600" dirty="0" smtClean="0"/>
              <a:t> </a:t>
            </a:r>
            <a:r>
              <a:rPr lang="en-US" sz="1600" dirty="0" err="1" smtClean="0"/>
              <a:t>xử</a:t>
            </a:r>
            <a:r>
              <a:rPr lang="en-US" sz="1600" dirty="0" smtClean="0"/>
              <a:t> </a:t>
            </a:r>
            <a:r>
              <a:rPr lang="en-US" sz="1600" dirty="0" err="1" smtClean="0"/>
              <a:t>lý</a:t>
            </a:r>
            <a:r>
              <a:rPr lang="en-US" sz="1600" dirty="0" smtClean="0"/>
              <a:t> </a:t>
            </a:r>
            <a:r>
              <a:rPr lang="en-US" sz="1600" i="1" dirty="0" err="1"/>
              <a:t>Sitara</a:t>
            </a:r>
            <a:r>
              <a:rPr lang="en-US" sz="1600" i="1" dirty="0"/>
              <a:t> XAM3359AZCZ100 Cortex A8 ARM</a:t>
            </a:r>
            <a:r>
              <a:rPr lang="en-US" sz="1600" dirty="0"/>
              <a:t> </a:t>
            </a:r>
            <a:r>
              <a:rPr lang="en-US" sz="1600" dirty="0" err="1" smtClean="0"/>
              <a:t>giá</a:t>
            </a:r>
            <a:r>
              <a:rPr lang="en-US" sz="1600" dirty="0" smtClean="0"/>
              <a:t> </a:t>
            </a:r>
            <a:r>
              <a:rPr lang="en-US" sz="1600" dirty="0" err="1" smtClean="0"/>
              <a:t>thành</a:t>
            </a:r>
            <a:r>
              <a:rPr lang="en-US" sz="1600" dirty="0" smtClean="0"/>
              <a:t> </a:t>
            </a:r>
            <a:r>
              <a:rPr lang="en-US" sz="1600" dirty="0" err="1" smtClean="0"/>
              <a:t>thấp</a:t>
            </a:r>
            <a:r>
              <a:rPr lang="en-US" sz="1600" dirty="0" smtClean="0"/>
              <a:t> </a:t>
            </a:r>
            <a:r>
              <a:rPr lang="en-US" sz="1600" dirty="0" err="1" smtClean="0"/>
              <a:t>của</a:t>
            </a:r>
            <a:r>
              <a:rPr lang="en-US" sz="1600" dirty="0" smtClean="0"/>
              <a:t> Texas Instruments. </a:t>
            </a:r>
            <a:r>
              <a:rPr lang="en-US" sz="1600" dirty="0" err="1" smtClean="0"/>
              <a:t>Thiết</a:t>
            </a:r>
            <a:r>
              <a:rPr lang="en-US" sz="1600" dirty="0" smtClean="0"/>
              <a:t> </a:t>
            </a:r>
            <a:r>
              <a:rPr lang="en-US" sz="1600" dirty="0" err="1" smtClean="0"/>
              <a:t>kế</a:t>
            </a:r>
            <a:r>
              <a:rPr lang="en-US" sz="1600" dirty="0" smtClean="0"/>
              <a:t> </a:t>
            </a:r>
            <a:r>
              <a:rPr lang="en-US" sz="1600" dirty="0" err="1" smtClean="0"/>
              <a:t>tương</a:t>
            </a:r>
            <a:r>
              <a:rPr lang="en-US" sz="1600" dirty="0" smtClean="0"/>
              <a:t> </a:t>
            </a:r>
            <a:r>
              <a:rPr lang="en-US" sz="1600" dirty="0" err="1" smtClean="0"/>
              <a:t>tự</a:t>
            </a:r>
            <a:r>
              <a:rPr lang="en-US" sz="1600" dirty="0" smtClean="0"/>
              <a:t> </a:t>
            </a:r>
            <a:r>
              <a:rPr lang="en-US" sz="1600" dirty="0" err="1" smtClean="0"/>
              <a:t>như</a:t>
            </a:r>
            <a:r>
              <a:rPr lang="en-US" sz="1600" dirty="0" smtClean="0"/>
              <a:t> </a:t>
            </a:r>
            <a:r>
              <a:rPr lang="en-US" sz="1600" b="1" dirty="0" err="1" smtClean="0"/>
              <a:t>Beaglebone</a:t>
            </a:r>
            <a:r>
              <a:rPr lang="en-US" sz="1600" dirty="0" smtClean="0"/>
              <a:t> </a:t>
            </a:r>
            <a:r>
              <a:rPr lang="en-US" sz="1600" dirty="0" err="1" smtClean="0"/>
              <a:t>với</a:t>
            </a:r>
            <a:r>
              <a:rPr lang="en-US" sz="1600" dirty="0" smtClean="0"/>
              <a:t> </a:t>
            </a:r>
            <a:r>
              <a:rPr lang="en-US" sz="1600" dirty="0" err="1" smtClean="0"/>
              <a:t>một</a:t>
            </a:r>
            <a:r>
              <a:rPr lang="en-US" sz="1600" dirty="0" smtClean="0"/>
              <a:t> </a:t>
            </a:r>
            <a:r>
              <a:rPr lang="en-US" sz="1600" dirty="0" err="1" smtClean="0"/>
              <a:t>số</a:t>
            </a:r>
            <a:r>
              <a:rPr lang="en-US" sz="1600" dirty="0"/>
              <a:t> </a:t>
            </a:r>
            <a:r>
              <a:rPr lang="en-US" sz="1600" dirty="0" err="1" smtClean="0"/>
              <a:t>chức</a:t>
            </a:r>
            <a:r>
              <a:rPr lang="en-US" sz="1600" dirty="0" smtClean="0"/>
              <a:t> </a:t>
            </a:r>
            <a:r>
              <a:rPr lang="en-US" sz="1600" dirty="0" err="1" smtClean="0"/>
              <a:t>năng</a:t>
            </a:r>
            <a:r>
              <a:rPr lang="en-US" sz="1600" dirty="0" smtClean="0"/>
              <a:t> </a:t>
            </a:r>
            <a:r>
              <a:rPr lang="en-US" sz="1600" dirty="0" err="1" smtClean="0"/>
              <a:t>được</a:t>
            </a:r>
            <a:r>
              <a:rPr lang="en-US" sz="1600" dirty="0" smtClean="0"/>
              <a:t> </a:t>
            </a:r>
            <a:r>
              <a:rPr lang="en-US" sz="1600" dirty="0" err="1" smtClean="0"/>
              <a:t>loại</a:t>
            </a:r>
            <a:r>
              <a:rPr lang="en-US" sz="1600" dirty="0" smtClean="0"/>
              <a:t> </a:t>
            </a:r>
            <a:r>
              <a:rPr lang="en-US" sz="1600" dirty="0" err="1" smtClean="0"/>
              <a:t>bỏ</a:t>
            </a:r>
            <a:r>
              <a:rPr lang="en-US" sz="1600" dirty="0" smtClean="0"/>
              <a:t> </a:t>
            </a:r>
            <a:r>
              <a:rPr lang="en-US" sz="1600" dirty="0" err="1" smtClean="0"/>
              <a:t>và</a:t>
            </a:r>
            <a:r>
              <a:rPr lang="en-US" sz="1600" dirty="0" smtClean="0"/>
              <a:t> </a:t>
            </a:r>
            <a:r>
              <a:rPr lang="en-US" sz="1600" dirty="0" err="1" smtClean="0"/>
              <a:t>bổ</a:t>
            </a:r>
            <a:r>
              <a:rPr lang="en-US" sz="1600" dirty="0" smtClean="0"/>
              <a:t> sung. </a:t>
            </a:r>
            <a:r>
              <a:rPr lang="en-US" sz="1600" dirty="0" err="1" smtClean="0"/>
              <a:t>mục</a:t>
            </a:r>
            <a:r>
              <a:rPr lang="en-US" sz="1600" dirty="0" smtClean="0"/>
              <a:t> </a:t>
            </a:r>
            <a:r>
              <a:rPr lang="en-US" sz="1600" dirty="0" err="1" smtClean="0"/>
              <a:t>tiêu</a:t>
            </a:r>
            <a:r>
              <a:rPr lang="en-US" sz="1600" dirty="0" smtClean="0"/>
              <a:t> </a:t>
            </a:r>
            <a:r>
              <a:rPr lang="en-US" sz="1600" dirty="0" err="1" smtClean="0"/>
              <a:t>là</a:t>
            </a:r>
            <a:r>
              <a:rPr lang="en-US" sz="1600" dirty="0" smtClean="0"/>
              <a:t> </a:t>
            </a:r>
            <a:r>
              <a:rPr lang="en-US" sz="1600" dirty="0" err="1" smtClean="0"/>
              <a:t>giảm</a:t>
            </a:r>
            <a:r>
              <a:rPr lang="en-US" sz="1600" dirty="0" smtClean="0"/>
              <a:t> </a:t>
            </a:r>
            <a:r>
              <a:rPr lang="en-US" sz="1600" dirty="0" err="1" smtClean="0"/>
              <a:t>giá</a:t>
            </a:r>
            <a:r>
              <a:rPr lang="en-US" sz="1600" dirty="0" smtClean="0"/>
              <a:t> </a:t>
            </a:r>
            <a:r>
              <a:rPr lang="en-US" sz="1600" dirty="0" err="1" smtClean="0"/>
              <a:t>thành</a:t>
            </a:r>
            <a:r>
              <a:rPr lang="en-US" sz="1600" dirty="0" smtClean="0"/>
              <a:t> </a:t>
            </a:r>
            <a:r>
              <a:rPr lang="en-US" sz="1600" dirty="0" err="1" smtClean="0"/>
              <a:t>giúp</a:t>
            </a:r>
            <a:r>
              <a:rPr lang="en-US" sz="1600" dirty="0" smtClean="0"/>
              <a:t> </a:t>
            </a:r>
            <a:r>
              <a:rPr lang="en-US" sz="1600" dirty="0" err="1" smtClean="0"/>
              <a:t>cho</a:t>
            </a:r>
            <a:r>
              <a:rPr lang="en-US" sz="1600" dirty="0" smtClean="0"/>
              <a:t> </a:t>
            </a:r>
            <a:r>
              <a:rPr lang="en-US" sz="1600" dirty="0" err="1" smtClean="0"/>
              <a:t>mọi</a:t>
            </a:r>
            <a:r>
              <a:rPr lang="en-US" sz="1600" dirty="0" smtClean="0"/>
              <a:t> </a:t>
            </a:r>
            <a:r>
              <a:rPr lang="en-US" sz="1600" dirty="0" err="1" smtClean="0"/>
              <a:t>người</a:t>
            </a:r>
            <a:r>
              <a:rPr lang="en-US" sz="1600" dirty="0" smtClean="0"/>
              <a:t> </a:t>
            </a:r>
            <a:r>
              <a:rPr lang="en-US" sz="1600" dirty="0" err="1" smtClean="0"/>
              <a:t>có</a:t>
            </a:r>
            <a:r>
              <a:rPr lang="en-US" sz="1600" dirty="0" smtClean="0"/>
              <a:t> </a:t>
            </a:r>
            <a:r>
              <a:rPr lang="en-US" sz="1600" dirty="0" err="1" smtClean="0"/>
              <a:t>thể</a:t>
            </a:r>
            <a:r>
              <a:rPr lang="en-US" sz="1600" dirty="0" smtClean="0"/>
              <a:t> </a:t>
            </a:r>
            <a:r>
              <a:rPr lang="en-US" sz="1600" dirty="0" err="1" smtClean="0"/>
              <a:t>dễ</a:t>
            </a:r>
            <a:r>
              <a:rPr lang="en-US" sz="1600" dirty="0" smtClean="0"/>
              <a:t> </a:t>
            </a:r>
            <a:r>
              <a:rPr lang="en-US" sz="1600" dirty="0" err="1" smtClean="0"/>
              <a:t>dàng</a:t>
            </a:r>
            <a:r>
              <a:rPr lang="en-US" sz="1600" dirty="0" smtClean="0"/>
              <a:t> </a:t>
            </a:r>
            <a:r>
              <a:rPr lang="en-US" sz="1600" dirty="0" err="1" smtClean="0"/>
              <a:t>tiếp</a:t>
            </a:r>
            <a:r>
              <a:rPr lang="en-US" sz="1600" dirty="0" smtClean="0"/>
              <a:t> </a:t>
            </a:r>
            <a:r>
              <a:rPr lang="en-US" sz="1600" dirty="0" err="1" smtClean="0"/>
              <a:t>cận</a:t>
            </a:r>
            <a:r>
              <a:rPr lang="en-US" sz="1600" dirty="0" smtClean="0"/>
              <a:t> </a:t>
            </a:r>
            <a:r>
              <a:rPr lang="en-US" sz="1600" dirty="0" err="1" smtClean="0"/>
              <a:t>để</a:t>
            </a:r>
            <a:r>
              <a:rPr lang="en-US" sz="1600" dirty="0"/>
              <a:t> </a:t>
            </a:r>
            <a:r>
              <a:rPr lang="en-US" sz="1600" dirty="0" err="1" smtClean="0"/>
              <a:t>học</a:t>
            </a:r>
            <a:r>
              <a:rPr lang="en-US" sz="1600" dirty="0" smtClean="0"/>
              <a:t> </a:t>
            </a:r>
            <a:r>
              <a:rPr lang="en-US" sz="1600" dirty="0" err="1" smtClean="0"/>
              <a:t>tập</a:t>
            </a:r>
            <a:r>
              <a:rPr lang="en-US" sz="1600" dirty="0" smtClean="0"/>
              <a:t>, </a:t>
            </a:r>
            <a:r>
              <a:rPr lang="en-US" sz="1600" dirty="0" err="1" smtClean="0"/>
              <a:t>nghiên</a:t>
            </a:r>
            <a:r>
              <a:rPr lang="en-US" sz="1600" dirty="0" smtClean="0"/>
              <a:t> </a:t>
            </a:r>
            <a:r>
              <a:rPr lang="en-US" sz="1600" dirty="0" err="1" smtClean="0"/>
              <a:t>cứu</a:t>
            </a:r>
            <a:r>
              <a:rPr lang="en-US" sz="1600" dirty="0" smtClean="0"/>
              <a:t> </a:t>
            </a:r>
            <a:r>
              <a:rPr lang="en-US" sz="1600" dirty="0" err="1" smtClean="0"/>
              <a:t>cách</a:t>
            </a:r>
            <a:r>
              <a:rPr lang="en-US" sz="1600" dirty="0" smtClean="0"/>
              <a:t> </a:t>
            </a:r>
            <a:r>
              <a:rPr lang="en-US" sz="1600" dirty="0" err="1" smtClean="0"/>
              <a:t>điều</a:t>
            </a:r>
            <a:r>
              <a:rPr lang="en-US" sz="1600" dirty="0" smtClean="0"/>
              <a:t> </a:t>
            </a:r>
            <a:r>
              <a:rPr lang="en-US" sz="1600" dirty="0" err="1" smtClean="0"/>
              <a:t>khiển</a:t>
            </a:r>
            <a:r>
              <a:rPr lang="en-US" sz="1600" dirty="0" smtClean="0"/>
              <a:t> </a:t>
            </a:r>
            <a:r>
              <a:rPr lang="en-US" sz="1600" dirty="0" err="1" smtClean="0"/>
              <a:t>một</a:t>
            </a:r>
            <a:r>
              <a:rPr lang="en-US" sz="1600" dirty="0" smtClean="0"/>
              <a:t> </a:t>
            </a:r>
            <a:r>
              <a:rPr lang="en-US" sz="1600" dirty="0" err="1" smtClean="0"/>
              <a:t>hệ</a:t>
            </a:r>
            <a:r>
              <a:rPr lang="en-US" sz="1600" dirty="0" smtClean="0"/>
              <a:t> </a:t>
            </a:r>
            <a:r>
              <a:rPr lang="en-US" sz="1600" dirty="0" err="1" smtClean="0"/>
              <a:t>điều</a:t>
            </a:r>
            <a:r>
              <a:rPr lang="en-US" sz="1600" dirty="0" smtClean="0"/>
              <a:t> </a:t>
            </a:r>
            <a:r>
              <a:rPr lang="en-US" sz="1600" dirty="0" err="1" smtClean="0"/>
              <a:t>hành</a:t>
            </a:r>
            <a:r>
              <a:rPr lang="en-US" sz="1600" dirty="0" smtClean="0"/>
              <a:t> </a:t>
            </a:r>
            <a:r>
              <a:rPr lang="en-US" sz="1600" dirty="0" err="1" smtClean="0"/>
              <a:t>mở</a:t>
            </a:r>
            <a:r>
              <a:rPr lang="en-US" sz="1600" dirty="0" smtClean="0"/>
              <a:t>.</a:t>
            </a:r>
            <a:endParaRPr lang="en-US" sz="1600" dirty="0"/>
          </a:p>
          <a:p>
            <a:endParaRPr lang="en-US" dirty="0"/>
          </a:p>
          <a:p>
            <a:endParaRPr lang="en-US" dirty="0"/>
          </a:p>
        </p:txBody>
      </p:sp>
    </p:spTree>
    <p:extLst>
      <p:ext uri="{BB962C8B-B14F-4D97-AF65-F5344CB8AC3E}">
        <p14:creationId xmlns:p14="http://schemas.microsoft.com/office/powerpoint/2010/main" val="37628533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D:\báo cáo đồ án 1\Beaglebone_Black (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2704359"/>
            <a:ext cx="3276600" cy="23964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3" name="Content Placeholder 2"/>
          <p:cNvSpPr>
            <a:spLocks noGrp="1"/>
          </p:cNvSpPr>
          <p:nvPr>
            <p:ph idx="1"/>
          </p:nvPr>
        </p:nvSpPr>
        <p:spPr/>
        <p:txBody>
          <a:bodyPr>
            <a:noAutofit/>
          </a:bodyPr>
          <a:lstStyle/>
          <a:p>
            <a:pPr marL="0" indent="0">
              <a:buNone/>
            </a:pPr>
            <a:r>
              <a:rPr lang="en-US" sz="1400" b="1" dirty="0" err="1" smtClean="0"/>
              <a:t>Bộ</a:t>
            </a:r>
            <a:r>
              <a:rPr lang="en-US" sz="1400" b="1" dirty="0" smtClean="0"/>
              <a:t> </a:t>
            </a:r>
            <a:r>
              <a:rPr lang="en-US" sz="1400" b="1" dirty="0" err="1" smtClean="0"/>
              <a:t>xử</a:t>
            </a:r>
            <a:r>
              <a:rPr lang="en-US" sz="1400" b="1" dirty="0" smtClean="0"/>
              <a:t> </a:t>
            </a:r>
            <a:r>
              <a:rPr lang="en-US" sz="1400" b="1" dirty="0" err="1" smtClean="0"/>
              <a:t>lý</a:t>
            </a:r>
            <a:r>
              <a:rPr lang="en-US" sz="1400" b="1" dirty="0" smtClean="0"/>
              <a:t>:</a:t>
            </a:r>
            <a:r>
              <a:rPr lang="en-US" sz="1400" dirty="0" smtClean="0"/>
              <a:t> </a:t>
            </a:r>
            <a:r>
              <a:rPr lang="en-US" sz="1400" dirty="0"/>
              <a:t>AM335x 1GHz ARM Cortex A8</a:t>
            </a:r>
          </a:p>
          <a:p>
            <a:pPr lvl="1"/>
            <a:r>
              <a:rPr lang="en-US" sz="1400" dirty="0"/>
              <a:t>512MB DDR3 RAM</a:t>
            </a:r>
          </a:p>
          <a:p>
            <a:pPr lvl="1"/>
            <a:r>
              <a:rPr lang="en-US" sz="1400" dirty="0"/>
              <a:t>4GB 8-bit </a:t>
            </a:r>
            <a:r>
              <a:rPr lang="en-US" sz="1400" dirty="0" err="1"/>
              <a:t>eMMC</a:t>
            </a:r>
            <a:r>
              <a:rPr lang="en-US" sz="1400" dirty="0"/>
              <a:t> on-board flash storage</a:t>
            </a:r>
          </a:p>
          <a:p>
            <a:pPr lvl="1"/>
            <a:r>
              <a:rPr lang="en-US" sz="1400" dirty="0"/>
              <a:t>3D graphics accelerator</a:t>
            </a:r>
          </a:p>
          <a:p>
            <a:pPr lvl="1"/>
            <a:r>
              <a:rPr lang="en-US" sz="1400" dirty="0"/>
              <a:t>2x PRU 32-bit microcontrollers</a:t>
            </a:r>
          </a:p>
          <a:p>
            <a:pPr marL="0" indent="0">
              <a:buNone/>
            </a:pPr>
            <a:r>
              <a:rPr lang="en-US" sz="1400" b="1" dirty="0" err="1"/>
              <a:t>Cổng</a:t>
            </a:r>
            <a:r>
              <a:rPr lang="en-US" sz="1400" b="1" dirty="0"/>
              <a:t> </a:t>
            </a:r>
            <a:r>
              <a:rPr lang="en-US" sz="1400" b="1" dirty="0" err="1"/>
              <a:t>kết</a:t>
            </a:r>
            <a:r>
              <a:rPr lang="en-US" sz="1400" b="1" dirty="0"/>
              <a:t> </a:t>
            </a:r>
            <a:r>
              <a:rPr lang="en-US" sz="1400" b="1" dirty="0" err="1"/>
              <a:t>nối</a:t>
            </a:r>
            <a:r>
              <a:rPr lang="en-US" sz="1400" b="1" dirty="0"/>
              <a:t>:</a:t>
            </a:r>
            <a:endParaRPr lang="en-US" sz="1400" dirty="0"/>
          </a:p>
          <a:p>
            <a:pPr lvl="1"/>
            <a:r>
              <a:rPr lang="en-US" sz="1400" dirty="0"/>
              <a:t>USB client for power &amp; communications</a:t>
            </a:r>
          </a:p>
          <a:p>
            <a:pPr lvl="1"/>
            <a:r>
              <a:rPr lang="en-US" sz="1400" dirty="0"/>
              <a:t> host</a:t>
            </a:r>
          </a:p>
          <a:p>
            <a:pPr lvl="1"/>
            <a:r>
              <a:rPr lang="en-US" sz="1400" dirty="0"/>
              <a:t>Ethernet</a:t>
            </a:r>
          </a:p>
          <a:p>
            <a:pPr lvl="1"/>
            <a:r>
              <a:rPr lang="en-US" sz="1400" dirty="0"/>
              <a:t>HDMI</a:t>
            </a:r>
          </a:p>
          <a:p>
            <a:pPr lvl="1"/>
            <a:r>
              <a:rPr lang="en-US" sz="1400" dirty="0"/>
              <a:t> 2x 46 pin </a:t>
            </a:r>
            <a:r>
              <a:rPr lang="en-US" sz="1400" dirty="0" smtClean="0"/>
              <a:t>headers</a:t>
            </a:r>
            <a:endParaRPr lang="en-US" sz="1400" dirty="0"/>
          </a:p>
          <a:p>
            <a:pPr marL="0" indent="0">
              <a:buNone/>
            </a:pPr>
            <a:r>
              <a:rPr lang="en-US" sz="1400" b="1" dirty="0" err="1"/>
              <a:t>Hệ</a:t>
            </a:r>
            <a:r>
              <a:rPr lang="en-US" sz="1400" b="1" dirty="0"/>
              <a:t> </a:t>
            </a:r>
            <a:r>
              <a:rPr lang="en-US" sz="1400" b="1" dirty="0" err="1"/>
              <a:t>điều</a:t>
            </a:r>
            <a:r>
              <a:rPr lang="en-US" sz="1400" b="1" dirty="0"/>
              <a:t> </a:t>
            </a:r>
            <a:r>
              <a:rPr lang="en-US" sz="1400" b="1" dirty="0" err="1"/>
              <a:t>hành</a:t>
            </a:r>
            <a:r>
              <a:rPr lang="en-US" sz="1400" b="1" dirty="0"/>
              <a:t> </a:t>
            </a:r>
            <a:r>
              <a:rPr lang="en-US" sz="1400" b="1" dirty="0" err="1"/>
              <a:t>hỗ</a:t>
            </a:r>
            <a:r>
              <a:rPr lang="en-US" sz="1400" b="1" dirty="0"/>
              <a:t> </a:t>
            </a:r>
            <a:r>
              <a:rPr lang="en-US" sz="1400" b="1" dirty="0" err="1"/>
              <a:t>trợ</a:t>
            </a:r>
            <a:r>
              <a:rPr lang="en-US" sz="1400" b="1" dirty="0"/>
              <a:t>:</a:t>
            </a:r>
            <a:r>
              <a:rPr lang="en-US" sz="1400" dirty="0"/>
              <a:t> </a:t>
            </a:r>
            <a:endParaRPr lang="en-US" sz="1400" dirty="0" smtClean="0"/>
          </a:p>
          <a:p>
            <a:pPr lvl="1"/>
            <a:r>
              <a:rPr lang="en-US" sz="1400" dirty="0" err="1" smtClean="0"/>
              <a:t>Debian</a:t>
            </a:r>
            <a:endParaRPr lang="en-US" sz="1400" dirty="0" smtClean="0"/>
          </a:p>
          <a:p>
            <a:pPr lvl="1"/>
            <a:r>
              <a:rPr lang="en-US" sz="1400" dirty="0" smtClean="0"/>
              <a:t>Android</a:t>
            </a:r>
          </a:p>
          <a:p>
            <a:pPr lvl="1"/>
            <a:r>
              <a:rPr lang="en-US" sz="1400" dirty="0" smtClean="0"/>
              <a:t>Ubuntu</a:t>
            </a:r>
          </a:p>
          <a:p>
            <a:pPr lvl="1"/>
            <a:r>
              <a:rPr lang="en-US" sz="1400" dirty="0" smtClean="0"/>
              <a:t>Angstrom </a:t>
            </a:r>
            <a:endParaRPr lang="en-US" sz="1400"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5</a:t>
            </a:fld>
            <a:endParaRPr lang="en-US">
              <a:solidFill>
                <a:srgbClr val="0070C0"/>
              </a:solidFill>
            </a:endParaRPr>
          </a:p>
        </p:txBody>
      </p:sp>
      <p:pic>
        <p:nvPicPr>
          <p:cNvPr id="4100" name="Picture 4" descr="D:\báo cáo đồ án 1\BeagleBone Black Connector and Switch Locatio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261" y="2659120"/>
            <a:ext cx="3725277" cy="2486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0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D:\báo cáo đồ án 1\BeagleBon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1056" y="2209800"/>
            <a:ext cx="1250790" cy="1676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báo cáo đồ án 1\Beaglebone_Bla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3836" y="2209801"/>
            <a:ext cx="1133094" cy="167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báo cáo đồ án 1\BBvsB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898901"/>
            <a:ext cx="4701738" cy="18185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rgbClr val="0070C0"/>
                </a:solidFill>
              </a:rPr>
              <a:t>BEAGLEBONE BLACK</a:t>
            </a:r>
          </a:p>
        </p:txBody>
      </p:sp>
      <p:sp>
        <p:nvSpPr>
          <p:cNvPr id="3" name="Content Placeholder 2"/>
          <p:cNvSpPr>
            <a:spLocks noGrp="1"/>
          </p:cNvSpPr>
          <p:nvPr>
            <p:ph idx="1"/>
          </p:nvPr>
        </p:nvSpPr>
        <p:spPr/>
        <p:txBody>
          <a:bodyPr/>
          <a:lstStyle/>
          <a:p>
            <a:pPr marL="0" indent="0">
              <a:buNone/>
            </a:pPr>
            <a:r>
              <a:rPr lang="en-US" b="1" dirty="0" smtClean="0"/>
              <a:t>So </a:t>
            </a:r>
            <a:r>
              <a:rPr lang="en-US" b="1" dirty="0" err="1" smtClean="0"/>
              <a:t>sánh</a:t>
            </a:r>
            <a:r>
              <a:rPr lang="en-US" b="1" dirty="0" smtClean="0"/>
              <a:t> </a:t>
            </a:r>
            <a:r>
              <a:rPr lang="en-US" b="1" dirty="0" err="1" smtClean="0"/>
              <a:t>BeagleBone</a:t>
            </a:r>
            <a:r>
              <a:rPr lang="en-US" b="1" dirty="0" smtClean="0"/>
              <a:t> Black </a:t>
            </a:r>
            <a:r>
              <a:rPr lang="en-US" b="1" dirty="0" err="1" smtClean="0"/>
              <a:t>và</a:t>
            </a:r>
            <a:r>
              <a:rPr lang="en-US" b="1" dirty="0" smtClean="0"/>
              <a:t> </a:t>
            </a:r>
            <a:r>
              <a:rPr lang="en-US" b="1" dirty="0" err="1" smtClean="0"/>
              <a:t>BealgeBone</a:t>
            </a:r>
            <a:endParaRPr lang="en-US" b="1" dirty="0"/>
          </a:p>
        </p:txBody>
      </p:sp>
      <p:sp>
        <p:nvSpPr>
          <p:cNvPr id="4" name="Date Placeholder 3"/>
          <p:cNvSpPr>
            <a:spLocks noGrp="1"/>
          </p:cNvSpPr>
          <p:nvPr>
            <p:ph type="dt" sz="half" idx="10"/>
          </p:nvPr>
        </p:nvSpPr>
        <p:spPr/>
        <p:txBody>
          <a:bodyPr/>
          <a:lstStyle/>
          <a:p>
            <a:r>
              <a:rPr lang="en-US" dirty="0" smtClean="0">
                <a:solidFill>
                  <a:srgbClr val="0070C0"/>
                </a:solidFill>
              </a:rPr>
              <a:t>9/6/2016</a:t>
            </a:r>
            <a:endParaRPr lang="en-US" dirty="0">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6</a:t>
            </a:fld>
            <a:endParaRPr lang="en-US">
              <a:solidFill>
                <a:srgbClr val="0070C0"/>
              </a:solidFill>
            </a:endParaRPr>
          </a:p>
        </p:txBody>
      </p:sp>
    </p:spTree>
    <p:extLst>
      <p:ext uri="{BB962C8B-B14F-4D97-AF65-F5344CB8AC3E}">
        <p14:creationId xmlns:p14="http://schemas.microsoft.com/office/powerpoint/2010/main" val="2918648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7</a:t>
            </a:fld>
            <a:endParaRPr lang="en-US">
              <a:solidFill>
                <a:srgbClr val="0070C0"/>
              </a:solidFill>
            </a:endParaRPr>
          </a:p>
        </p:txBody>
      </p:sp>
      <p:sp>
        <p:nvSpPr>
          <p:cNvPr id="7" name="Content Placeholder 6"/>
          <p:cNvSpPr>
            <a:spLocks noGrp="1"/>
          </p:cNvSpPr>
          <p:nvPr>
            <p:ph idx="1"/>
          </p:nvPr>
        </p:nvSpPr>
        <p:spPr/>
        <p:txBody>
          <a:bodyPr>
            <a:normAutofit/>
          </a:bodyPr>
          <a:lstStyle/>
          <a:p>
            <a:pPr marL="0" indent="0">
              <a:buNone/>
            </a:pPr>
            <a:r>
              <a:rPr lang="en-US" b="1" dirty="0" err="1" smtClean="0"/>
              <a:t>Quá</a:t>
            </a:r>
            <a:r>
              <a:rPr lang="en-US" b="1" dirty="0" smtClean="0"/>
              <a:t> </a:t>
            </a:r>
            <a:r>
              <a:rPr lang="en-US" b="1" dirty="0" err="1" smtClean="0"/>
              <a:t>trình</a:t>
            </a:r>
            <a:r>
              <a:rPr lang="en-US" b="1" dirty="0" smtClean="0"/>
              <a:t> </a:t>
            </a:r>
            <a:r>
              <a:rPr lang="en-US" b="1" dirty="0" err="1" smtClean="0"/>
              <a:t>phát</a:t>
            </a:r>
            <a:r>
              <a:rPr lang="en-US" b="1" dirty="0" smtClean="0"/>
              <a:t> </a:t>
            </a:r>
            <a:r>
              <a:rPr lang="en-US" b="1" dirty="0" err="1" smtClean="0"/>
              <a:t>triển</a:t>
            </a:r>
            <a:endParaRPr lang="en-US" b="1" dirty="0" smtClean="0"/>
          </a:p>
          <a:p>
            <a:r>
              <a:rPr lang="en-US" sz="1800" dirty="0" smtClean="0"/>
              <a:t>Rev </a:t>
            </a:r>
            <a:r>
              <a:rPr lang="en-US" sz="1800" dirty="0"/>
              <a:t>A5A (8/1/2013)  </a:t>
            </a:r>
            <a:r>
              <a:rPr lang="en-US" sz="1800" dirty="0" err="1"/>
              <a:t>phiên</a:t>
            </a:r>
            <a:r>
              <a:rPr lang="en-US" sz="1800" dirty="0"/>
              <a:t> </a:t>
            </a:r>
            <a:r>
              <a:rPr lang="en-US" sz="1800" dirty="0" err="1"/>
              <a:t>bản</a:t>
            </a:r>
            <a:r>
              <a:rPr lang="en-US" sz="1800" dirty="0"/>
              <a:t> </a:t>
            </a:r>
            <a:r>
              <a:rPr lang="en-US" sz="1800" dirty="0" err="1"/>
              <a:t>đầu</a:t>
            </a:r>
            <a:r>
              <a:rPr lang="en-US" sz="1800" dirty="0"/>
              <a:t> </a:t>
            </a:r>
            <a:r>
              <a:rPr lang="en-US" sz="1800" dirty="0" err="1"/>
              <a:t>tiên</a:t>
            </a:r>
            <a:r>
              <a:rPr lang="en-US" sz="1800" dirty="0"/>
              <a:t> </a:t>
            </a:r>
            <a:r>
              <a:rPr lang="en-US" sz="1800" dirty="0" err="1"/>
              <a:t>được</a:t>
            </a:r>
            <a:r>
              <a:rPr lang="en-US" sz="1800" dirty="0"/>
              <a:t> </a:t>
            </a:r>
            <a:r>
              <a:rPr lang="en-US" sz="1800" dirty="0" err="1"/>
              <a:t>sản</a:t>
            </a:r>
            <a:r>
              <a:rPr lang="en-US" sz="1800" dirty="0"/>
              <a:t> </a:t>
            </a:r>
            <a:r>
              <a:rPr lang="en-US" sz="1800" dirty="0" err="1"/>
              <a:t>xuất</a:t>
            </a:r>
            <a:r>
              <a:rPr lang="en-US" sz="1800" dirty="0"/>
              <a:t>.</a:t>
            </a:r>
          </a:p>
          <a:p>
            <a:r>
              <a:rPr lang="en-US" sz="1800" dirty="0"/>
              <a:t>Rev A5B (20/5/2013)  </a:t>
            </a:r>
            <a:r>
              <a:rPr lang="en-US" sz="1800" dirty="0" err="1"/>
              <a:t>giảm</a:t>
            </a:r>
            <a:r>
              <a:rPr lang="en-US" sz="1800" dirty="0"/>
              <a:t> </a:t>
            </a:r>
            <a:r>
              <a:rPr lang="en-US" sz="1800" dirty="0" err="1"/>
              <a:t>độ</a:t>
            </a:r>
            <a:r>
              <a:rPr lang="en-US" sz="1800" dirty="0"/>
              <a:t> </a:t>
            </a:r>
            <a:r>
              <a:rPr lang="en-US" sz="1800" dirty="0" err="1"/>
              <a:t>sáng</a:t>
            </a:r>
            <a:r>
              <a:rPr lang="en-US" sz="1800" dirty="0"/>
              <a:t> LED </a:t>
            </a:r>
            <a:r>
              <a:rPr lang="en-US" sz="1800" dirty="0" err="1"/>
              <a:t>bằng</a:t>
            </a:r>
            <a:r>
              <a:rPr lang="en-US" sz="1800" dirty="0"/>
              <a:t> </a:t>
            </a:r>
            <a:r>
              <a:rPr lang="en-US" sz="1800" dirty="0" err="1"/>
              <a:t>việc</a:t>
            </a:r>
            <a:r>
              <a:rPr lang="en-US" sz="1800" dirty="0"/>
              <a:t> </a:t>
            </a:r>
            <a:r>
              <a:rPr lang="en-US" sz="1800" dirty="0" err="1"/>
              <a:t>thay</a:t>
            </a:r>
            <a:r>
              <a:rPr lang="en-US" sz="1800" dirty="0"/>
              <a:t> </a:t>
            </a:r>
            <a:r>
              <a:rPr lang="en-US" sz="1800" dirty="0" err="1"/>
              <a:t>điện</a:t>
            </a:r>
            <a:r>
              <a:rPr lang="en-US" sz="1800" dirty="0"/>
              <a:t> </a:t>
            </a:r>
            <a:r>
              <a:rPr lang="en-US" sz="1800" dirty="0" err="1"/>
              <a:t>trở</a:t>
            </a:r>
            <a:r>
              <a:rPr lang="en-US" sz="1800" dirty="0"/>
              <a:t> </a:t>
            </a:r>
            <a:r>
              <a:rPr lang="en-US" sz="1800" dirty="0" err="1"/>
              <a:t>từ</a:t>
            </a:r>
            <a:r>
              <a:rPr lang="en-US" sz="1800" dirty="0"/>
              <a:t> 820ohms </a:t>
            </a:r>
            <a:r>
              <a:rPr lang="en-US" sz="1800" dirty="0" err="1"/>
              <a:t>thành</a:t>
            </a:r>
            <a:r>
              <a:rPr lang="en-US" sz="1800" dirty="0"/>
              <a:t> </a:t>
            </a:r>
            <a:r>
              <a:rPr lang="en-US" sz="1800" dirty="0" smtClean="0"/>
              <a:t>4.75 </a:t>
            </a:r>
            <a:r>
              <a:rPr lang="en-US" sz="1800" dirty="0"/>
              <a:t>K ohms</a:t>
            </a:r>
          </a:p>
          <a:p>
            <a:r>
              <a:rPr lang="en-US" sz="1800" dirty="0"/>
              <a:t>Rev A5C (16/6/2013) </a:t>
            </a:r>
          </a:p>
          <a:p>
            <a:r>
              <a:rPr lang="en-US" sz="1800" dirty="0"/>
              <a:t>Rev A6 (9/8/2013)</a:t>
            </a:r>
          </a:p>
          <a:p>
            <a:r>
              <a:rPr lang="en-US" sz="1800" dirty="0"/>
              <a:t>Rev A6A (17/12/2013)  </a:t>
            </a:r>
            <a:r>
              <a:rPr lang="en-US" sz="1800" dirty="0" err="1"/>
              <a:t>bổ</a:t>
            </a:r>
            <a:r>
              <a:rPr lang="en-US" sz="1800" dirty="0"/>
              <a:t> sung </a:t>
            </a:r>
            <a:r>
              <a:rPr lang="en-US" sz="1800" dirty="0" err="1"/>
              <a:t>kết</a:t>
            </a:r>
            <a:r>
              <a:rPr lang="en-US" sz="1800" dirty="0"/>
              <a:t> </a:t>
            </a:r>
            <a:r>
              <a:rPr lang="en-US" sz="1800" dirty="0" err="1"/>
              <a:t>nối</a:t>
            </a:r>
            <a:r>
              <a:rPr lang="en-US" sz="1800" dirty="0"/>
              <a:t> 32KHz OSC_GND , </a:t>
            </a:r>
            <a:r>
              <a:rPr lang="en-US" sz="1800" dirty="0" err="1"/>
              <a:t>thay</a:t>
            </a:r>
            <a:r>
              <a:rPr lang="en-US" sz="1800" dirty="0"/>
              <a:t> </a:t>
            </a:r>
            <a:r>
              <a:rPr lang="en-US" sz="1800" dirty="0" err="1"/>
              <a:t>tụ</a:t>
            </a:r>
            <a:r>
              <a:rPr lang="en-US" sz="1800" dirty="0"/>
              <a:t> C106 </a:t>
            </a:r>
            <a:r>
              <a:rPr lang="en-US" sz="1800" dirty="0" err="1"/>
              <a:t>thành</a:t>
            </a:r>
            <a:r>
              <a:rPr lang="en-US" sz="1800" dirty="0"/>
              <a:t> 1uF, C25 2.2uF, </a:t>
            </a:r>
            <a:r>
              <a:rPr lang="en-US" sz="1800" dirty="0" err="1"/>
              <a:t>đổi</a:t>
            </a:r>
            <a:r>
              <a:rPr lang="en-US" sz="1800" dirty="0"/>
              <a:t> PCB</a:t>
            </a:r>
          </a:p>
          <a:p>
            <a:r>
              <a:rPr lang="en-US" sz="1800" dirty="0"/>
              <a:t>Rev B  (20/1/2014) </a:t>
            </a:r>
            <a:r>
              <a:rPr lang="en-US" sz="1800" dirty="0" err="1"/>
              <a:t>đổi</a:t>
            </a:r>
            <a:r>
              <a:rPr lang="en-US" sz="1800" dirty="0"/>
              <a:t> </a:t>
            </a:r>
            <a:r>
              <a:rPr lang="en-US" sz="1800" dirty="0" err="1"/>
              <a:t>thành</a:t>
            </a:r>
            <a:r>
              <a:rPr lang="en-US" sz="1800" dirty="0"/>
              <a:t> </a:t>
            </a:r>
            <a:r>
              <a:rPr lang="en-US" sz="1800" dirty="0" err="1"/>
              <a:t>bộ</a:t>
            </a:r>
            <a:r>
              <a:rPr lang="en-US" sz="1800" dirty="0"/>
              <a:t> </a:t>
            </a:r>
            <a:r>
              <a:rPr lang="en-US" sz="1800" dirty="0" err="1"/>
              <a:t>xử</a:t>
            </a:r>
            <a:r>
              <a:rPr lang="en-US" sz="1800" dirty="0"/>
              <a:t> </a:t>
            </a:r>
            <a:r>
              <a:rPr lang="en-US" sz="1800" dirty="0" err="1"/>
              <a:t>lý</a:t>
            </a:r>
            <a:r>
              <a:rPr lang="en-US" sz="1800" dirty="0"/>
              <a:t> AM3358BZCZ100</a:t>
            </a:r>
          </a:p>
          <a:p>
            <a:r>
              <a:rPr lang="en-US" sz="1800" dirty="0"/>
              <a:t>Rev C (21/3/2014)  </a:t>
            </a:r>
            <a:r>
              <a:rPr lang="en-US" sz="1800" dirty="0" err="1"/>
              <a:t>tăng</a:t>
            </a:r>
            <a:r>
              <a:rPr lang="en-US" sz="1800" dirty="0"/>
              <a:t> </a:t>
            </a:r>
            <a:r>
              <a:rPr lang="en-US" sz="1800" dirty="0" err="1"/>
              <a:t>eMMC</a:t>
            </a:r>
            <a:r>
              <a:rPr lang="en-US" sz="1800" dirty="0"/>
              <a:t> </a:t>
            </a:r>
            <a:r>
              <a:rPr lang="en-US" sz="1800" dirty="0" err="1"/>
              <a:t>từ</a:t>
            </a:r>
            <a:r>
              <a:rPr lang="en-US" sz="1800" dirty="0"/>
              <a:t> 2GB </a:t>
            </a:r>
            <a:r>
              <a:rPr lang="en-US" sz="1800" dirty="0" err="1"/>
              <a:t>lên</a:t>
            </a:r>
            <a:r>
              <a:rPr lang="en-US" sz="1800" dirty="0"/>
              <a:t> 4GB</a:t>
            </a:r>
          </a:p>
          <a:p>
            <a:pPr marL="0" indent="0">
              <a:buNone/>
            </a:pPr>
            <a:endParaRPr lang="en-US" dirty="0"/>
          </a:p>
        </p:txBody>
      </p:sp>
    </p:spTree>
    <p:extLst>
      <p:ext uri="{BB962C8B-B14F-4D97-AF65-F5344CB8AC3E}">
        <p14:creationId xmlns:p14="http://schemas.microsoft.com/office/powerpoint/2010/main" val="3923943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3" name="Content Placeholder 2"/>
          <p:cNvSpPr>
            <a:spLocks noGrp="1"/>
          </p:cNvSpPr>
          <p:nvPr>
            <p:ph idx="1"/>
          </p:nvPr>
        </p:nvSpPr>
        <p:spPr/>
        <p:txBody>
          <a:bodyPr>
            <a:normAutofit/>
          </a:bodyPr>
          <a:lstStyle/>
          <a:p>
            <a:pPr marL="0" indent="0">
              <a:buNone/>
            </a:pPr>
            <a:r>
              <a:rPr lang="en-US" b="1" dirty="0" err="1" smtClean="0"/>
              <a:t>Kết</a:t>
            </a:r>
            <a:r>
              <a:rPr lang="en-US" b="1" dirty="0" smtClean="0"/>
              <a:t> </a:t>
            </a:r>
            <a:r>
              <a:rPr lang="en-US" b="1" dirty="0" err="1" smtClean="0"/>
              <a:t>nối</a:t>
            </a:r>
            <a:r>
              <a:rPr lang="en-US" b="1" dirty="0" smtClean="0"/>
              <a:t> </a:t>
            </a:r>
            <a:r>
              <a:rPr lang="en-US" b="1" dirty="0" err="1" smtClean="0"/>
              <a:t>trực</a:t>
            </a:r>
            <a:r>
              <a:rPr lang="en-US" b="1" dirty="0" smtClean="0"/>
              <a:t> </a:t>
            </a:r>
            <a:r>
              <a:rPr lang="en-US" b="1" dirty="0" err="1" smtClean="0"/>
              <a:t>tiếp</a:t>
            </a:r>
            <a:r>
              <a:rPr lang="en-US" b="1" dirty="0"/>
              <a:t> </a:t>
            </a:r>
            <a:r>
              <a:rPr lang="en-US" b="1" dirty="0" err="1" smtClean="0"/>
              <a:t>BeagleBone</a:t>
            </a:r>
            <a:r>
              <a:rPr lang="en-US" b="1" dirty="0" smtClean="0"/>
              <a:t> Black</a:t>
            </a:r>
          </a:p>
          <a:p>
            <a:r>
              <a:rPr lang="en-US" sz="1800" dirty="0" err="1" smtClean="0"/>
              <a:t>Sử</a:t>
            </a:r>
            <a:r>
              <a:rPr lang="en-US" sz="1800" dirty="0" smtClean="0"/>
              <a:t> </a:t>
            </a:r>
            <a:r>
              <a:rPr lang="en-US" sz="1800" dirty="0" err="1"/>
              <a:t>dụng</a:t>
            </a:r>
            <a:r>
              <a:rPr lang="en-US" sz="1800" dirty="0"/>
              <a:t> cable </a:t>
            </a:r>
            <a:r>
              <a:rPr lang="en-US" sz="1800" dirty="0" err="1"/>
              <a:t>chuyển</a:t>
            </a:r>
            <a:r>
              <a:rPr lang="en-US" sz="1800" dirty="0"/>
              <a:t> </a:t>
            </a:r>
            <a:r>
              <a:rPr lang="en-US" sz="1800" dirty="0" err="1"/>
              <a:t>miniUSB</a:t>
            </a:r>
            <a:r>
              <a:rPr lang="en-US" sz="1800" dirty="0"/>
              <a:t> sang USB Type A </a:t>
            </a:r>
            <a:r>
              <a:rPr lang="en-US" sz="1800" dirty="0" err="1"/>
              <a:t>để</a:t>
            </a:r>
            <a:r>
              <a:rPr lang="en-US" sz="1800" dirty="0"/>
              <a:t> </a:t>
            </a:r>
            <a:r>
              <a:rPr lang="en-US" sz="1800" dirty="0" err="1"/>
              <a:t>kết</a:t>
            </a:r>
            <a:r>
              <a:rPr lang="en-US" sz="1800" dirty="0"/>
              <a:t> </a:t>
            </a:r>
            <a:r>
              <a:rPr lang="en-US" sz="1800" dirty="0" err="1"/>
              <a:t>nối</a:t>
            </a:r>
            <a:r>
              <a:rPr lang="en-US" sz="1800" dirty="0"/>
              <a:t>.</a:t>
            </a:r>
          </a:p>
          <a:p>
            <a:pPr>
              <a:spcBef>
                <a:spcPts val="0"/>
              </a:spcBef>
              <a:defRPr/>
            </a:pPr>
            <a:r>
              <a:rPr lang="en-US" sz="1800" dirty="0"/>
              <a:t>Board </a:t>
            </a:r>
            <a:r>
              <a:rPr lang="en-US" sz="1800" dirty="0" err="1"/>
              <a:t>được</a:t>
            </a:r>
            <a:r>
              <a:rPr lang="en-US" sz="1800" dirty="0"/>
              <a:t> </a:t>
            </a:r>
            <a:r>
              <a:rPr lang="en-US" sz="1800" dirty="0" err="1"/>
              <a:t>truy</a:t>
            </a:r>
            <a:r>
              <a:rPr lang="en-US" sz="1800" dirty="0"/>
              <a:t> </a:t>
            </a:r>
            <a:r>
              <a:rPr lang="en-US" sz="1800" dirty="0" err="1"/>
              <a:t>cập</a:t>
            </a:r>
            <a:r>
              <a:rPr lang="en-US" sz="1800" dirty="0"/>
              <a:t> </a:t>
            </a:r>
            <a:r>
              <a:rPr lang="en-US" sz="1800" dirty="0" err="1"/>
              <a:t>như</a:t>
            </a:r>
            <a:r>
              <a:rPr lang="en-US" sz="1800" dirty="0"/>
              <a:t> </a:t>
            </a:r>
            <a:r>
              <a:rPr lang="en-US" sz="1800" dirty="0" err="1"/>
              <a:t>một</a:t>
            </a:r>
            <a:r>
              <a:rPr lang="en-US" sz="1800" dirty="0"/>
              <a:t> USB </a:t>
            </a:r>
            <a:r>
              <a:rPr lang="en-US" sz="1800" dirty="0" err="1"/>
              <a:t>lưu</a:t>
            </a:r>
            <a:r>
              <a:rPr lang="en-US" sz="1800" dirty="0"/>
              <a:t> </a:t>
            </a:r>
            <a:r>
              <a:rPr lang="en-US" sz="1800" dirty="0" err="1"/>
              <a:t>trữ</a:t>
            </a:r>
            <a:r>
              <a:rPr lang="en-US" sz="1800" dirty="0"/>
              <a:t> </a:t>
            </a:r>
            <a:r>
              <a:rPr lang="en-US" sz="1800" dirty="0" err="1"/>
              <a:t>hoặc</a:t>
            </a:r>
            <a:r>
              <a:rPr lang="en-US" sz="1800" dirty="0"/>
              <a:t> </a:t>
            </a:r>
            <a:r>
              <a:rPr lang="en-US" sz="1800" dirty="0" err="1"/>
              <a:t>thông</a:t>
            </a:r>
            <a:r>
              <a:rPr lang="en-US" sz="1800" dirty="0"/>
              <a:t> qua </a:t>
            </a:r>
            <a:r>
              <a:rPr lang="en-US" sz="1800" dirty="0" err="1"/>
              <a:t>trình</a:t>
            </a:r>
            <a:r>
              <a:rPr lang="en-US" sz="1800" dirty="0"/>
              <a:t> </a:t>
            </a:r>
            <a:r>
              <a:rPr lang="en-US" sz="1800" dirty="0" err="1"/>
              <a:t>duyệt</a:t>
            </a:r>
            <a:r>
              <a:rPr lang="en-US" sz="1800" dirty="0"/>
              <a:t> web </a:t>
            </a:r>
            <a:r>
              <a:rPr lang="en-US" sz="1800" dirty="0" err="1"/>
              <a:t>trên</a:t>
            </a:r>
            <a:r>
              <a:rPr lang="en-US" sz="1800" dirty="0"/>
              <a:t> PC </a:t>
            </a:r>
            <a:r>
              <a:rPr lang="en-US" sz="1800" dirty="0" err="1"/>
              <a:t>như</a:t>
            </a:r>
            <a:r>
              <a:rPr lang="en-US" sz="1800" dirty="0"/>
              <a:t> </a:t>
            </a:r>
            <a:r>
              <a:rPr lang="en-US" sz="1800" dirty="0" err="1"/>
              <a:t>FireFox</a:t>
            </a:r>
            <a:r>
              <a:rPr lang="en-US" sz="1800" dirty="0"/>
              <a:t> </a:t>
            </a:r>
            <a:r>
              <a:rPr lang="en-US" sz="1800" dirty="0" err="1"/>
              <a:t>hoặc</a:t>
            </a:r>
            <a:r>
              <a:rPr lang="en-US" sz="1800" dirty="0"/>
              <a:t> Chrome, </a:t>
            </a:r>
            <a:r>
              <a:rPr lang="en-US" sz="1800" dirty="0" err="1"/>
              <a:t>không</a:t>
            </a:r>
            <a:r>
              <a:rPr lang="en-US" sz="1800" dirty="0"/>
              <a:t> </a:t>
            </a:r>
            <a:r>
              <a:rPr lang="en-US" sz="1800" dirty="0" err="1"/>
              <a:t>dùng</a:t>
            </a:r>
            <a:r>
              <a:rPr lang="en-US" sz="1800" dirty="0"/>
              <a:t> Internet Explorer.</a:t>
            </a:r>
          </a:p>
          <a:p>
            <a:pPr>
              <a:spcBef>
                <a:spcPts val="0"/>
              </a:spcBef>
              <a:defRPr/>
            </a:pPr>
            <a:r>
              <a:rPr lang="en-US" sz="1800" dirty="0"/>
              <a:t>PC </a:t>
            </a:r>
            <a:r>
              <a:rPr lang="en-US" sz="1800" dirty="0" err="1"/>
              <a:t>sẽ</a:t>
            </a:r>
            <a:r>
              <a:rPr lang="en-US" sz="1800" dirty="0"/>
              <a:t> </a:t>
            </a:r>
            <a:r>
              <a:rPr lang="en-US" sz="1800" dirty="0" err="1"/>
              <a:t>cấp</a:t>
            </a:r>
            <a:r>
              <a:rPr lang="en-US" sz="1800" dirty="0"/>
              <a:t> </a:t>
            </a:r>
            <a:r>
              <a:rPr lang="en-US" sz="1800" dirty="0" err="1"/>
              <a:t>nguồn</a:t>
            </a:r>
            <a:r>
              <a:rPr lang="en-US" sz="1800" dirty="0"/>
              <a:t> </a:t>
            </a:r>
            <a:r>
              <a:rPr lang="en-US" sz="1800" dirty="0" err="1"/>
              <a:t>cho</a:t>
            </a:r>
            <a:r>
              <a:rPr lang="en-US" sz="1800" dirty="0"/>
              <a:t> board.</a:t>
            </a:r>
          </a:p>
          <a:p>
            <a:pPr>
              <a:spcBef>
                <a:spcPts val="0"/>
              </a:spcBef>
              <a:defRPr/>
            </a:pPr>
            <a:r>
              <a:rPr lang="en-US" sz="1800" dirty="0" err="1"/>
              <a:t>Tuy</a:t>
            </a:r>
            <a:r>
              <a:rPr lang="en-US" sz="1800" dirty="0"/>
              <a:t> </a:t>
            </a:r>
            <a:r>
              <a:rPr lang="en-US" sz="1800" dirty="0" err="1"/>
              <a:t>nhiên</a:t>
            </a:r>
            <a:r>
              <a:rPr lang="en-US" sz="1800" dirty="0"/>
              <a:t> </a:t>
            </a:r>
            <a:r>
              <a:rPr lang="en-US" sz="1800" dirty="0" err="1"/>
              <a:t>một</a:t>
            </a:r>
            <a:r>
              <a:rPr lang="en-US" sz="1800" dirty="0"/>
              <a:t> </a:t>
            </a:r>
            <a:r>
              <a:rPr lang="en-US" sz="1800" dirty="0" err="1"/>
              <a:t>nguồn</a:t>
            </a:r>
            <a:r>
              <a:rPr lang="en-US" sz="1800" dirty="0"/>
              <a:t> </a:t>
            </a:r>
            <a:r>
              <a:rPr lang="en-US" sz="1800" dirty="0" err="1"/>
              <a:t>ngoài</a:t>
            </a:r>
            <a:r>
              <a:rPr lang="en-US" sz="1800" dirty="0"/>
              <a:t> 5VDC </a:t>
            </a:r>
            <a:r>
              <a:rPr lang="en-US" sz="1800" dirty="0" err="1"/>
              <a:t>vẫn</a:t>
            </a:r>
            <a:r>
              <a:rPr lang="en-US" sz="1800" dirty="0"/>
              <a:t> </a:t>
            </a:r>
            <a:r>
              <a:rPr lang="en-US" sz="1800" dirty="0" err="1"/>
              <a:t>tốt</a:t>
            </a:r>
            <a:r>
              <a:rPr lang="en-US" sz="1800" dirty="0"/>
              <a:t> </a:t>
            </a:r>
            <a:r>
              <a:rPr lang="en-US" sz="1800" dirty="0" err="1"/>
              <a:t>hơn</a:t>
            </a:r>
            <a:r>
              <a:rPr lang="en-US" sz="1800" dirty="0" smtClean="0"/>
              <a:t>.</a:t>
            </a:r>
            <a:endParaRPr lang="en-US" sz="1800"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8</a:t>
            </a:fld>
            <a:endParaRPr lang="en-US">
              <a:solidFill>
                <a:srgbClr val="0070C0"/>
              </a:solidFill>
            </a:endParaRPr>
          </a:p>
        </p:txBody>
      </p:sp>
      <p:pic>
        <p:nvPicPr>
          <p:cNvPr id="8" name="Picture 7"/>
          <p:cNvPicPr/>
          <p:nvPr/>
        </p:nvPicPr>
        <p:blipFill>
          <a:blip r:embed="rId3"/>
          <a:stretch>
            <a:fillRect/>
          </a:stretch>
        </p:blipFill>
        <p:spPr>
          <a:xfrm>
            <a:off x="1752600" y="3886200"/>
            <a:ext cx="5410200" cy="1795462"/>
          </a:xfrm>
          <a:prstGeom prst="rect">
            <a:avLst/>
          </a:prstGeom>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895441" y="3969208"/>
            <a:ext cx="2211117" cy="106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831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BEAGLEBONE BLACK</a:t>
            </a:r>
            <a:endParaRPr lang="en-US" dirty="0">
              <a:solidFill>
                <a:srgbClr val="0070C0"/>
              </a:solidFill>
            </a:endParaRPr>
          </a:p>
        </p:txBody>
      </p:sp>
      <p:sp>
        <p:nvSpPr>
          <p:cNvPr id="3" name="Content Placeholder 2"/>
          <p:cNvSpPr>
            <a:spLocks noGrp="1"/>
          </p:cNvSpPr>
          <p:nvPr>
            <p:ph idx="1"/>
          </p:nvPr>
        </p:nvSpPr>
        <p:spPr>
          <a:xfrm>
            <a:off x="457200" y="1600201"/>
            <a:ext cx="4648200" cy="3158171"/>
          </a:xfrm>
        </p:spPr>
        <p:txBody>
          <a:bodyPr>
            <a:normAutofit/>
          </a:bodyPr>
          <a:lstStyle/>
          <a:p>
            <a:pPr marL="0" indent="0">
              <a:buNone/>
            </a:pPr>
            <a:r>
              <a:rPr lang="en-US" b="1" dirty="0" err="1" smtClean="0"/>
              <a:t>Cấu</a:t>
            </a:r>
            <a:r>
              <a:rPr lang="en-US" b="1" dirty="0" smtClean="0"/>
              <a:t> </a:t>
            </a:r>
            <a:r>
              <a:rPr lang="en-US" b="1" dirty="0" err="1" smtClean="0"/>
              <a:t>hình</a:t>
            </a:r>
            <a:r>
              <a:rPr lang="en-US" b="1" dirty="0" smtClean="0"/>
              <a:t> Desktop </a:t>
            </a:r>
            <a:r>
              <a:rPr lang="en-US" b="1" dirty="0" err="1" smtClean="0"/>
              <a:t>độc</a:t>
            </a:r>
            <a:r>
              <a:rPr lang="en-US" b="1" dirty="0" smtClean="0"/>
              <a:t> </a:t>
            </a:r>
            <a:r>
              <a:rPr lang="en-US" b="1" dirty="0" err="1" smtClean="0"/>
              <a:t>lập</a:t>
            </a:r>
            <a:r>
              <a:rPr lang="en-US" b="1" dirty="0" smtClean="0"/>
              <a:t>:</a:t>
            </a:r>
            <a:r>
              <a:rPr lang="en-US" dirty="0" smtClean="0"/>
              <a:t> </a:t>
            </a:r>
          </a:p>
          <a:p>
            <a:pPr marL="0" indent="0">
              <a:buNone/>
            </a:pPr>
            <a:r>
              <a:rPr lang="en-US" sz="1600" dirty="0" smtClean="0"/>
              <a:t>ở</a:t>
            </a:r>
            <a:r>
              <a:rPr lang="en-US" sz="1600" dirty="0" smtClean="0"/>
              <a:t> </a:t>
            </a:r>
            <a:r>
              <a:rPr lang="en-US" sz="1600" dirty="0" err="1"/>
              <a:t>cấu</a:t>
            </a:r>
            <a:r>
              <a:rPr lang="en-US" sz="1600" dirty="0"/>
              <a:t> </a:t>
            </a:r>
            <a:r>
              <a:rPr lang="en-US" sz="1600" dirty="0" err="1"/>
              <a:t>hình</a:t>
            </a:r>
            <a:r>
              <a:rPr lang="en-US" sz="1600" dirty="0"/>
              <a:t> </a:t>
            </a:r>
            <a:r>
              <a:rPr lang="en-US" sz="1600" dirty="0" err="1"/>
              <a:t>này</a:t>
            </a:r>
            <a:r>
              <a:rPr lang="en-US" sz="1600" dirty="0"/>
              <a:t> Board </a:t>
            </a:r>
            <a:r>
              <a:rPr lang="en-US" sz="1600" dirty="0" err="1"/>
              <a:t>làm</a:t>
            </a:r>
            <a:r>
              <a:rPr lang="en-US" sz="1600" dirty="0"/>
              <a:t> </a:t>
            </a:r>
            <a:r>
              <a:rPr lang="en-US" sz="1600" dirty="0" err="1"/>
              <a:t>việc</a:t>
            </a:r>
            <a:r>
              <a:rPr lang="en-US" sz="1600" dirty="0"/>
              <a:t> </a:t>
            </a:r>
            <a:r>
              <a:rPr lang="en-US" sz="1600" dirty="0" err="1"/>
              <a:t>như</a:t>
            </a:r>
            <a:r>
              <a:rPr lang="en-US" sz="1600" dirty="0"/>
              <a:t> </a:t>
            </a:r>
            <a:r>
              <a:rPr lang="en-US" sz="1600" dirty="0" err="1"/>
              <a:t>một</a:t>
            </a:r>
            <a:r>
              <a:rPr lang="en-US" sz="1600" dirty="0"/>
              <a:t> </a:t>
            </a:r>
            <a:r>
              <a:rPr lang="en-US" sz="1600" dirty="0" smtClean="0"/>
              <a:t>PC </a:t>
            </a:r>
            <a:r>
              <a:rPr lang="en-US" sz="1600" dirty="0" err="1" smtClean="0"/>
              <a:t>độc</a:t>
            </a:r>
            <a:r>
              <a:rPr lang="en-US" sz="1600" dirty="0" smtClean="0"/>
              <a:t> </a:t>
            </a:r>
            <a:r>
              <a:rPr lang="en-US" sz="1600" dirty="0" err="1" smtClean="0"/>
              <a:t>lập</a:t>
            </a:r>
            <a:r>
              <a:rPr lang="en-US" sz="1600" dirty="0" smtClean="0"/>
              <a:t>. </a:t>
            </a:r>
            <a:r>
              <a:rPr lang="en-US" sz="1600" dirty="0" err="1"/>
              <a:t>Cách</a:t>
            </a:r>
            <a:r>
              <a:rPr lang="en-US" sz="1600" dirty="0"/>
              <a:t> </a:t>
            </a:r>
            <a:r>
              <a:rPr lang="en-US" sz="1600" dirty="0" err="1"/>
              <a:t>kết</a:t>
            </a:r>
            <a:r>
              <a:rPr lang="en-US" sz="1600" dirty="0"/>
              <a:t> </a:t>
            </a:r>
            <a:r>
              <a:rPr lang="en-US" sz="1600" dirty="0" err="1"/>
              <a:t>nối</a:t>
            </a:r>
            <a:r>
              <a:rPr lang="en-US" sz="1600" dirty="0"/>
              <a:t> </a:t>
            </a:r>
            <a:r>
              <a:rPr lang="en-US" sz="1600" dirty="0" err="1"/>
              <a:t>như</a:t>
            </a:r>
            <a:r>
              <a:rPr lang="en-US" sz="1600" dirty="0"/>
              <a:t> </a:t>
            </a:r>
            <a:r>
              <a:rPr lang="en-US" sz="1600" dirty="0" err="1"/>
              <a:t>sau</a:t>
            </a:r>
            <a:r>
              <a:rPr lang="en-US" sz="1600" dirty="0"/>
              <a:t>:</a:t>
            </a:r>
          </a:p>
          <a:p>
            <a:pPr marL="0" indent="0">
              <a:buNone/>
            </a:pPr>
            <a:endParaRPr lang="en-US" dirty="0"/>
          </a:p>
        </p:txBody>
      </p:sp>
      <p:sp>
        <p:nvSpPr>
          <p:cNvPr id="4" name="Date Placeholder 3"/>
          <p:cNvSpPr>
            <a:spLocks noGrp="1"/>
          </p:cNvSpPr>
          <p:nvPr>
            <p:ph type="dt" sz="half" idx="10"/>
          </p:nvPr>
        </p:nvSpPr>
        <p:spPr/>
        <p:txBody>
          <a:bodyPr/>
          <a:lstStyle/>
          <a:p>
            <a:r>
              <a:rPr lang="en-US" smtClean="0">
                <a:solidFill>
                  <a:srgbClr val="0070C0"/>
                </a:solidFill>
              </a:rPr>
              <a:t>9/6/2016</a:t>
            </a:r>
            <a:endParaRPr lang="en-US">
              <a:solidFill>
                <a:srgbClr val="0070C0"/>
              </a:solidFill>
            </a:endParaRPr>
          </a:p>
        </p:txBody>
      </p:sp>
      <p:sp>
        <p:nvSpPr>
          <p:cNvPr id="5" name="Footer Placeholder 4"/>
          <p:cNvSpPr>
            <a:spLocks noGrp="1"/>
          </p:cNvSpPr>
          <p:nvPr>
            <p:ph type="ftr" sz="quarter" idx="11"/>
          </p:nvPr>
        </p:nvSpPr>
        <p:spPr/>
        <p:txBody>
          <a:bodyPr/>
          <a:lstStyle/>
          <a:p>
            <a:r>
              <a:rPr lang="en-US" smtClean="0">
                <a:solidFill>
                  <a:srgbClr val="0070C0"/>
                </a:solidFill>
              </a:rPr>
              <a:t>ĐAMH 2 - Tạ Lục Gia Hoàng - 41201241</a:t>
            </a:r>
            <a:endParaRPr lang="en-US">
              <a:solidFill>
                <a:srgbClr val="0070C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70C0"/>
                </a:solidFill>
              </a:rPr>
              <a:pPr/>
              <a:t>9</a:t>
            </a:fld>
            <a:endParaRPr lang="en-US">
              <a:solidFill>
                <a:srgbClr val="0070C0"/>
              </a:solidFill>
            </a:endParaRPr>
          </a:p>
        </p:txBody>
      </p:sp>
      <p:pic>
        <p:nvPicPr>
          <p:cNvPr id="9" name="Picture 8"/>
          <p:cNvPicPr/>
          <p:nvPr/>
        </p:nvPicPr>
        <p:blipFill>
          <a:blip r:embed="rId3"/>
          <a:stretch>
            <a:fillRect/>
          </a:stretch>
        </p:blipFill>
        <p:spPr>
          <a:xfrm>
            <a:off x="6224332" y="1981200"/>
            <a:ext cx="2919667" cy="3333003"/>
          </a:xfrm>
          <a:prstGeom prst="rect">
            <a:avLst/>
          </a:prstGeom>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1" y="3044451"/>
            <a:ext cx="2286000" cy="1972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3039285"/>
            <a:ext cx="3628899" cy="1801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4085" y="3112825"/>
            <a:ext cx="4017014" cy="198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7718" y="2898290"/>
            <a:ext cx="3466615" cy="211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8"/>
          <a:stretch>
            <a:fillRect/>
          </a:stretch>
        </p:blipFill>
        <p:spPr>
          <a:xfrm>
            <a:off x="2209800" y="3019891"/>
            <a:ext cx="3352800" cy="1840342"/>
          </a:xfrm>
          <a:prstGeom prst="rect">
            <a:avLst/>
          </a:prstGeom>
        </p:spPr>
      </p:pic>
    </p:spTree>
    <p:extLst>
      <p:ext uri="{BB962C8B-B14F-4D97-AF65-F5344CB8AC3E}">
        <p14:creationId xmlns:p14="http://schemas.microsoft.com/office/powerpoint/2010/main" val="41508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2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2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2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92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1032</TotalTime>
  <Words>3583</Words>
  <Application>Microsoft Office PowerPoint</Application>
  <PresentationFormat>On-screen Show (4:3)</PresentationFormat>
  <Paragraphs>356</Paragraphs>
  <Slides>24</Slides>
  <Notes>21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ĐẠI HỌC QUỐC GIA TP.HỒ CHÍ MINH TRƯỜNG ĐẠI HỌC BÁCH KHOA KHOA ĐIỆN – ĐIỆN TỬ BỘ MÔN ĐIỆN TỬ</vt:lpstr>
      <vt:lpstr>NỘI DUNG</vt:lpstr>
      <vt:lpstr>BEAGLEBONE BLACK</vt:lpstr>
      <vt:lpstr>BEAGLEBONE BLACK</vt:lpstr>
      <vt:lpstr>BEAGLEBONE BLACK</vt:lpstr>
      <vt:lpstr>BEAGLEBONE BLACK</vt:lpstr>
      <vt:lpstr>BEAGLEBONE BLACK</vt:lpstr>
      <vt:lpstr>BEAGLEBONE BLACK</vt:lpstr>
      <vt:lpstr>BEAGLEBONE BLACK</vt:lpstr>
      <vt:lpstr>BEAGLEBONE BLACK</vt:lpstr>
      <vt:lpstr>BEAGLEBONE BLACK</vt:lpstr>
      <vt:lpstr>BEAGLEBONE BLACK</vt:lpstr>
      <vt:lpstr>BEAGLEBONE BLACK</vt:lpstr>
      <vt:lpstr>ỨNG DỤNG ĐƠN GIẢN:  STREAMING VIDEO</vt:lpstr>
      <vt:lpstr>ỨNG DỤNG ĐƠN GIẢN:  STREAMING VIDEO</vt:lpstr>
      <vt:lpstr>ỨNG DỤNG ĐƠN GIẢN:  STREAMING VIDEO</vt:lpstr>
      <vt:lpstr>ỨNG DỤNG ĐƠN GIẢN:  STREAMING VIDEO</vt:lpstr>
      <vt:lpstr>ỨNG DỤNG ĐƠN GIẢN:  STREAMING VIDEO</vt:lpstr>
      <vt:lpstr>ỨNG DỤNG ĐƠN GIẢN:  STREAMING VIDEO</vt:lpstr>
      <vt:lpstr>ỨNG DỤNG ĐƠN GIẢN:  STREAMING VIDEO</vt:lpstr>
      <vt:lpstr>ỨNG DỤNG ĐƠN GIẢN:  STREAMING VIDEO</vt:lpstr>
      <vt:lpstr>KẾT LUẬN VÀ HƯỚNG PHÁT TRIỂN</vt:lpstr>
      <vt:lpstr>TÀI LIỆU THAM KHẢO</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GiaGia</cp:lastModifiedBy>
  <cp:revision>75</cp:revision>
  <dcterms:created xsi:type="dcterms:W3CDTF">2006-08-16T00:00:00Z</dcterms:created>
  <dcterms:modified xsi:type="dcterms:W3CDTF">2016-06-08T15:36:27Z</dcterms:modified>
</cp:coreProperties>
</file>